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6.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7.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4142" r:id="rId5"/>
    <p:sldMasterId id="2147484051" r:id="rId6"/>
    <p:sldMasterId id="2147484081" r:id="rId7"/>
    <p:sldMasterId id="2147484110" r:id="rId8"/>
    <p:sldMasterId id="2147484170" r:id="rId9"/>
    <p:sldMasterId id="2147483723" r:id="rId10"/>
    <p:sldMasterId id="2147484198" r:id="rId11"/>
  </p:sldMasterIdLst>
  <p:notesMasterIdLst>
    <p:notesMasterId r:id="rId29"/>
  </p:notesMasterIdLst>
  <p:handoutMasterIdLst>
    <p:handoutMasterId r:id="rId30"/>
  </p:handoutMasterIdLst>
  <p:sldIdLst>
    <p:sldId id="274" r:id="rId12"/>
    <p:sldId id="290" r:id="rId13"/>
    <p:sldId id="4528" r:id="rId14"/>
    <p:sldId id="5886" r:id="rId15"/>
    <p:sldId id="5909" r:id="rId16"/>
    <p:sldId id="5907" r:id="rId17"/>
    <p:sldId id="5908" r:id="rId18"/>
    <p:sldId id="5910" r:id="rId19"/>
    <p:sldId id="5912" r:id="rId20"/>
    <p:sldId id="5913" r:id="rId21"/>
    <p:sldId id="5914" r:id="rId22"/>
    <p:sldId id="5911" r:id="rId23"/>
    <p:sldId id="5892" r:id="rId24"/>
    <p:sldId id="5899" r:id="rId25"/>
    <p:sldId id="5905" r:id="rId26"/>
    <p:sldId id="5906" r:id="rId27"/>
    <p:sldId id="58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966FF"/>
    <a:srgbClr val="FFFFFF"/>
    <a:srgbClr val="E4E4E4"/>
    <a:srgbClr val="4D4D4D"/>
    <a:srgbClr val="DEDEDE"/>
    <a:srgbClr val="A29A92"/>
    <a:srgbClr val="00863D"/>
    <a:srgbClr val="00B050"/>
    <a:srgbClr val="C8C8C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so, John Matthew CIV USARMY CEPOA (USA)" userId="4c84e24c-f373-4eb1-b7b4-4cc85cd4e191" providerId="ADAL" clId="{874BCA7F-DCB5-4983-98E5-AE89DBCCA1E5}"/>
    <pc:docChg chg="modSld">
      <pc:chgData name="Raso, John Matthew CIV USARMY CEPOA (USA)" userId="4c84e24c-f373-4eb1-b7b4-4cc85cd4e191" providerId="ADAL" clId="{874BCA7F-DCB5-4983-98E5-AE89DBCCA1E5}" dt="2024-11-04T15:04:53.663" v="16" actId="20577"/>
      <pc:docMkLst>
        <pc:docMk/>
      </pc:docMkLst>
      <pc:sldChg chg="modSp mod">
        <pc:chgData name="Raso, John Matthew CIV USARMY CEPOA (USA)" userId="4c84e24c-f373-4eb1-b7b4-4cc85cd4e191" providerId="ADAL" clId="{874BCA7F-DCB5-4983-98E5-AE89DBCCA1E5}" dt="2024-11-04T15:04:53.663" v="16" actId="20577"/>
        <pc:sldMkLst>
          <pc:docMk/>
          <pc:sldMk cId="3911846257" sldId="5886"/>
        </pc:sldMkLst>
        <pc:graphicFrameChg chg="modGraphic">
          <ac:chgData name="Raso, John Matthew CIV USARMY CEPOA (USA)" userId="4c84e24c-f373-4eb1-b7b4-4cc85cd4e191" providerId="ADAL" clId="{874BCA7F-DCB5-4983-98E5-AE89DBCCA1E5}" dt="2024-11-04T15:04:53.663" v="16" actId="20577"/>
          <ac:graphicFrameMkLst>
            <pc:docMk/>
            <pc:sldMk cId="3911846257" sldId="5886"/>
            <ac:graphicFrameMk id="2" creationId="{F28635AE-68C2-70E3-4BCC-1D300873166E}"/>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a:t>Contractor Accidents by Type </a:t>
            </a:r>
          </a:p>
        </c:rich>
      </c:tx>
      <c:layout>
        <c:manualLayout>
          <c:xMode val="edge"/>
          <c:yMode val="edge"/>
          <c:x val="0.15386794735764694"/>
          <c:y val="3.9933552609721291E-2"/>
        </c:manualLayout>
      </c:layout>
      <c:overlay val="0"/>
      <c:spPr>
        <a:noFill/>
        <a:ln w="25400">
          <a:noFill/>
        </a:ln>
      </c:spPr>
    </c:title>
    <c:autoTitleDeleted val="0"/>
    <c:plotArea>
      <c:layout>
        <c:manualLayout>
          <c:layoutTarget val="inner"/>
          <c:xMode val="edge"/>
          <c:yMode val="edge"/>
          <c:x val="0.15140200733974093"/>
          <c:y val="0.24647621194041264"/>
          <c:w val="0.81308485423194199"/>
          <c:h val="0.31905399123857281"/>
        </c:manualLayout>
      </c:layout>
      <c:barChart>
        <c:barDir val="col"/>
        <c:grouping val="clustered"/>
        <c:varyColors val="0"/>
        <c:ser>
          <c:idx val="0"/>
          <c:order val="0"/>
          <c:tx>
            <c:v>FY 2023</c:v>
          </c:tx>
          <c:spPr>
            <a:pattFill prst="wdDnDiag">
              <a:fgClr>
                <a:srgbClr val="C0C0C0"/>
              </a:fgClr>
              <a:bgClr>
                <a:srgbClr val="FFFFFF"/>
              </a:bgClr>
            </a:patt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Trends!$A$141:$A$148</c:f>
              <c:strCache>
                <c:ptCount val="8"/>
                <c:pt idx="0">
                  <c:v>Struck by/against </c:v>
                </c:pt>
                <c:pt idx="1">
                  <c:v>Fell, Slipped, Tripped</c:v>
                </c:pt>
                <c:pt idx="2">
                  <c:v>Caught on/in/between</c:v>
                </c:pt>
                <c:pt idx="3">
                  <c:v>Punctured, Lacerated</c:v>
                </c:pt>
                <c:pt idx="4">
                  <c:v>Contacted by/with</c:v>
                </c:pt>
                <c:pt idx="5">
                  <c:v>Exerted</c:v>
                </c:pt>
                <c:pt idx="6">
                  <c:v>Exposed to/in</c:v>
                </c:pt>
                <c:pt idx="7">
                  <c:v>Property Damage</c:v>
                </c:pt>
              </c:strCache>
            </c:strRef>
          </c:cat>
          <c:val>
            <c:numRef>
              <c:f>Trends!$B$141:$B$148</c:f>
              <c:numCache>
                <c:formatCode>General</c:formatCode>
                <c:ptCount val="8"/>
                <c:pt idx="0">
                  <c:v>7</c:v>
                </c:pt>
                <c:pt idx="1">
                  <c:v>8</c:v>
                </c:pt>
                <c:pt idx="2">
                  <c:v>4</c:v>
                </c:pt>
                <c:pt idx="3">
                  <c:v>1</c:v>
                </c:pt>
                <c:pt idx="4">
                  <c:v>0</c:v>
                </c:pt>
                <c:pt idx="5">
                  <c:v>2</c:v>
                </c:pt>
                <c:pt idx="6">
                  <c:v>2</c:v>
                </c:pt>
                <c:pt idx="7">
                  <c:v>47</c:v>
                </c:pt>
              </c:numCache>
            </c:numRef>
          </c:val>
          <c:extLst>
            <c:ext xmlns:c16="http://schemas.microsoft.com/office/drawing/2014/chart" uri="{C3380CC4-5D6E-409C-BE32-E72D297353CC}">
              <c16:uniqueId val="{00000000-D2F2-4DF8-A688-AE134EA44937}"/>
            </c:ext>
          </c:extLst>
        </c:ser>
        <c:ser>
          <c:idx val="1"/>
          <c:order val="1"/>
          <c:tx>
            <c:v>FY 2024</c:v>
          </c:tx>
          <c:spPr>
            <a:solidFill>
              <a:srgbClr val="00CCFF"/>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Trends!$A$141:$A$148</c:f>
              <c:strCache>
                <c:ptCount val="8"/>
                <c:pt idx="0">
                  <c:v>Struck by/against </c:v>
                </c:pt>
                <c:pt idx="1">
                  <c:v>Fell, Slipped, Tripped</c:v>
                </c:pt>
                <c:pt idx="2">
                  <c:v>Caught on/in/between</c:v>
                </c:pt>
                <c:pt idx="3">
                  <c:v>Punctured, Lacerated</c:v>
                </c:pt>
                <c:pt idx="4">
                  <c:v>Contacted by/with</c:v>
                </c:pt>
                <c:pt idx="5">
                  <c:v>Exerted</c:v>
                </c:pt>
                <c:pt idx="6">
                  <c:v>Exposed to/in</c:v>
                </c:pt>
                <c:pt idx="7">
                  <c:v>Property Damage</c:v>
                </c:pt>
              </c:strCache>
            </c:strRef>
          </c:cat>
          <c:val>
            <c:numRef>
              <c:f>Trends!$C$141:$C$148</c:f>
              <c:numCache>
                <c:formatCode>General</c:formatCode>
                <c:ptCount val="8"/>
                <c:pt idx="0">
                  <c:v>5</c:v>
                </c:pt>
                <c:pt idx="1">
                  <c:v>2</c:v>
                </c:pt>
                <c:pt idx="2">
                  <c:v>4</c:v>
                </c:pt>
                <c:pt idx="3">
                  <c:v>3</c:v>
                </c:pt>
                <c:pt idx="4">
                  <c:v>1</c:v>
                </c:pt>
                <c:pt idx="5">
                  <c:v>5</c:v>
                </c:pt>
                <c:pt idx="6">
                  <c:v>1</c:v>
                </c:pt>
                <c:pt idx="7">
                  <c:v>35</c:v>
                </c:pt>
              </c:numCache>
            </c:numRef>
          </c:val>
          <c:extLst>
            <c:ext xmlns:c16="http://schemas.microsoft.com/office/drawing/2014/chart" uri="{C3380CC4-5D6E-409C-BE32-E72D297353CC}">
              <c16:uniqueId val="{00000001-D2F2-4DF8-A688-AE134EA44937}"/>
            </c:ext>
          </c:extLst>
        </c:ser>
        <c:dLbls>
          <c:showLegendKey val="0"/>
          <c:showVal val="0"/>
          <c:showCatName val="0"/>
          <c:showSerName val="0"/>
          <c:showPercent val="0"/>
          <c:showBubbleSize val="0"/>
        </c:dLbls>
        <c:gapWidth val="150"/>
        <c:axId val="397544416"/>
        <c:axId val="397541280"/>
      </c:barChart>
      <c:catAx>
        <c:axId val="39754441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397541280"/>
        <c:crosses val="autoZero"/>
        <c:auto val="1"/>
        <c:lblAlgn val="ctr"/>
        <c:lblOffset val="100"/>
        <c:tickLblSkip val="1"/>
        <c:tickMarkSkip val="1"/>
        <c:noMultiLvlLbl val="0"/>
      </c:catAx>
      <c:valAx>
        <c:axId val="397541280"/>
        <c:scaling>
          <c:orientation val="minMax"/>
        </c:scaling>
        <c:delete val="0"/>
        <c:axPos val="l"/>
        <c:majorGridlines>
          <c:spPr>
            <a:ln w="3175">
              <a:solidFill>
                <a:srgbClr val="000000"/>
              </a:solidFill>
              <a:prstDash val="solid"/>
            </a:ln>
          </c:spPr>
        </c:majorGridlines>
        <c:minorGridlines/>
        <c:title>
          <c:tx>
            <c:rich>
              <a:bodyPr/>
              <a:lstStyle/>
              <a:p>
                <a:pPr>
                  <a:defRPr sz="1000" b="1" i="0" u="none" strike="noStrike" baseline="0">
                    <a:solidFill>
                      <a:srgbClr val="000000"/>
                    </a:solidFill>
                    <a:latin typeface="Arial"/>
                    <a:ea typeface="Arial"/>
                    <a:cs typeface="Arial"/>
                  </a:defRPr>
                </a:pPr>
                <a:r>
                  <a:rPr lang="en-US" sz="1000"/>
                  <a:t># of Accidents</a:t>
                </a:r>
              </a:p>
            </c:rich>
          </c:tx>
          <c:layout>
            <c:manualLayout>
              <c:xMode val="edge"/>
              <c:yMode val="edge"/>
              <c:x val="4.4859738277396193E-2"/>
              <c:y val="0.2694807136450101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97544416"/>
        <c:crosses val="autoZero"/>
        <c:crossBetween val="between"/>
        <c:majorUnit val="10"/>
        <c:minorUnit val="10"/>
      </c:valAx>
      <c:spPr>
        <a:solidFill>
          <a:srgbClr val="FFFFFF"/>
        </a:solidFill>
        <a:ln w="12700">
          <a:solidFill>
            <a:srgbClr val="808080"/>
          </a:solidFill>
          <a:prstDash val="solid"/>
        </a:ln>
      </c:spPr>
    </c:plotArea>
    <c:legend>
      <c:legendPos val="r"/>
      <c:legendEntry>
        <c:idx val="0"/>
        <c:txPr>
          <a:bodyPr/>
          <a:lstStyle/>
          <a:p>
            <a:pPr>
              <a:defRPr sz="900" b="0" i="0" u="none" strike="noStrike" baseline="0">
                <a:solidFill>
                  <a:srgbClr val="000000"/>
                </a:solidFill>
                <a:latin typeface="Arial"/>
                <a:ea typeface="Arial"/>
                <a:cs typeface="Arial"/>
              </a:defRPr>
            </a:pPr>
            <a:endParaRPr lang="en-US"/>
          </a:p>
        </c:txPr>
      </c:legendEntry>
      <c:legendEntry>
        <c:idx val="1"/>
        <c:txPr>
          <a:bodyPr/>
          <a:lstStyle/>
          <a:p>
            <a:pPr>
              <a:defRPr sz="900" b="0" i="0" u="none" strike="noStrike" baseline="0">
                <a:solidFill>
                  <a:srgbClr val="000000"/>
                </a:solidFill>
                <a:latin typeface="Arial"/>
                <a:ea typeface="Arial"/>
                <a:cs typeface="Arial"/>
              </a:defRPr>
            </a:pPr>
            <a:endParaRPr lang="en-US"/>
          </a:p>
        </c:txPr>
      </c:legendEntry>
      <c:layout>
        <c:manualLayout>
          <c:xMode val="edge"/>
          <c:yMode val="edge"/>
          <c:x val="0.80434932335585763"/>
          <c:y val="1.533539320243197E-2"/>
          <c:w val="0.16110403752723901"/>
          <c:h val="0.14460613309413589"/>
        </c:manualLayout>
      </c:layout>
      <c:overlay val="0"/>
      <c:spPr>
        <a:solidFill>
          <a:srgbClr val="FFFFFF"/>
        </a:solidFill>
        <a:ln w="3175">
          <a:solidFill>
            <a:srgbClr val="000000"/>
          </a:solidFill>
          <a:prstDash val="solid"/>
        </a:ln>
      </c:spPr>
      <c:txPr>
        <a:bodyPr/>
        <a:lstStyle/>
        <a:p>
          <a:pPr>
            <a:defRPr sz="55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a:t>Contractor Accidents by</a:t>
            </a:r>
            <a:r>
              <a:rPr lang="en-US" sz="1100" baseline="0"/>
              <a:t> </a:t>
            </a:r>
            <a:r>
              <a:rPr lang="en-US" sz="1100"/>
              <a:t>Severity </a:t>
            </a:r>
          </a:p>
        </c:rich>
      </c:tx>
      <c:layout>
        <c:manualLayout>
          <c:xMode val="edge"/>
          <c:yMode val="edge"/>
          <c:x val="0.14119496405961957"/>
          <c:y val="3.5713869099695879E-2"/>
        </c:manualLayout>
      </c:layout>
      <c:overlay val="0"/>
      <c:spPr>
        <a:noFill/>
        <a:ln w="25400">
          <a:noFill/>
        </a:ln>
      </c:spPr>
    </c:title>
    <c:autoTitleDeleted val="0"/>
    <c:plotArea>
      <c:layout>
        <c:manualLayout>
          <c:layoutTarget val="inner"/>
          <c:xMode val="edge"/>
          <c:yMode val="edge"/>
          <c:x val="0.14095264314107744"/>
          <c:y val="0.1883116883116884"/>
          <c:w val="0.8152396116808831"/>
          <c:h val="0.38716072255673922"/>
        </c:manualLayout>
      </c:layout>
      <c:barChart>
        <c:barDir val="col"/>
        <c:grouping val="clustered"/>
        <c:varyColors val="0"/>
        <c:ser>
          <c:idx val="0"/>
          <c:order val="0"/>
          <c:tx>
            <c:v>FY 2023</c:v>
          </c:tx>
          <c:spPr>
            <a:pattFill prst="wdDnDiag">
              <a:fgClr>
                <a:srgbClr val="C0C0C0"/>
              </a:fgClr>
              <a:bgClr>
                <a:srgbClr val="FFFFFF"/>
              </a:bgClr>
            </a:pattFill>
            <a:ln w="12700">
              <a:solidFill>
                <a:srgbClr val="000000"/>
              </a:solidFill>
              <a:prstDash val="solid"/>
            </a:ln>
          </c:spPr>
          <c:invertIfNegative val="0"/>
          <c:dPt>
            <c:idx val="0"/>
            <c:invertIfNegative val="0"/>
            <c:bubble3D val="0"/>
            <c:spPr>
              <a:pattFill prst="wdDnDiag">
                <a:fgClr>
                  <a:srgbClr val="C0C0C0"/>
                </a:fgClr>
                <a:bgClr>
                  <a:srgbClr val="FFFFFF"/>
                </a:bgClr>
              </a:pattFill>
              <a:ln w="25400">
                <a:solidFill>
                  <a:srgbClr val="000000"/>
                </a:solidFill>
                <a:prstDash val="solid"/>
              </a:ln>
            </c:spPr>
            <c:extLst>
              <c:ext xmlns:c16="http://schemas.microsoft.com/office/drawing/2014/chart" uri="{C3380CC4-5D6E-409C-BE32-E72D297353CC}">
                <c16:uniqueId val="{00000001-0D38-48A1-AE93-F664DB8F012A}"/>
              </c:ext>
            </c:extLst>
          </c:dPt>
          <c:dPt>
            <c:idx val="2"/>
            <c:invertIfNegative val="0"/>
            <c:bubble3D val="0"/>
            <c:extLst>
              <c:ext xmlns:c16="http://schemas.microsoft.com/office/drawing/2014/chart" uri="{C3380CC4-5D6E-409C-BE32-E72D297353CC}">
                <c16:uniqueId val="{00000002-0D38-48A1-AE93-F664DB8F012A}"/>
              </c:ext>
            </c:extLst>
          </c:dPt>
          <c:dPt>
            <c:idx val="6"/>
            <c:invertIfNegative val="0"/>
            <c:bubble3D val="0"/>
            <c:spPr>
              <a:pattFill prst="wdDnDiag">
                <a:fgClr>
                  <a:srgbClr val="C0C0C0"/>
                </a:fgClr>
                <a:bgClr>
                  <a:srgbClr val="FFFFFF"/>
                </a:bgClr>
              </a:pattFill>
              <a:ln w="25400">
                <a:solidFill>
                  <a:srgbClr val="000000"/>
                </a:solidFill>
                <a:prstDash val="solid"/>
              </a:ln>
            </c:spPr>
            <c:extLst>
              <c:ext xmlns:c16="http://schemas.microsoft.com/office/drawing/2014/chart" uri="{C3380CC4-5D6E-409C-BE32-E72D297353CC}">
                <c16:uniqueId val="{00000004-0D38-48A1-AE93-F664DB8F012A}"/>
              </c:ext>
            </c:extLst>
          </c:dPt>
          <c:dLbls>
            <c:spPr>
              <a:noFill/>
              <a:ln w="25400">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Trends!$I$141:$I$150</c:f>
              <c:strCache>
                <c:ptCount val="10"/>
                <c:pt idx="0">
                  <c:v>*RECORDABLES:</c:v>
                </c:pt>
                <c:pt idx="1">
                  <c:v>Deaths*</c:v>
                </c:pt>
                <c:pt idx="2">
                  <c:v>Lost Work Day*</c:v>
                </c:pt>
                <c:pt idx="3">
                  <c:v>Restricted*</c:v>
                </c:pt>
                <c:pt idx="4">
                  <c:v>Other Medical* </c:v>
                </c:pt>
                <c:pt idx="5">
                  <c:v>Property  Damage*</c:v>
                </c:pt>
                <c:pt idx="6">
                  <c:v>**NON-RECORDABLES:</c:v>
                </c:pt>
                <c:pt idx="7">
                  <c:v>Injury, Illness**</c:v>
                </c:pt>
                <c:pt idx="8">
                  <c:v>Property Damage**</c:v>
                </c:pt>
                <c:pt idx="9">
                  <c:v>Near Miss**</c:v>
                </c:pt>
              </c:strCache>
            </c:strRef>
          </c:cat>
          <c:val>
            <c:numRef>
              <c:f>Trends!$K$141:$K$150</c:f>
              <c:numCache>
                <c:formatCode>General</c:formatCode>
                <c:ptCount val="10"/>
                <c:pt idx="0">
                  <c:v>15</c:v>
                </c:pt>
                <c:pt idx="1">
                  <c:v>0</c:v>
                </c:pt>
                <c:pt idx="2">
                  <c:v>4</c:v>
                </c:pt>
                <c:pt idx="3">
                  <c:v>4</c:v>
                </c:pt>
                <c:pt idx="4">
                  <c:v>1</c:v>
                </c:pt>
                <c:pt idx="5">
                  <c:v>6</c:v>
                </c:pt>
                <c:pt idx="6">
                  <c:v>57</c:v>
                </c:pt>
                <c:pt idx="7">
                  <c:v>7</c:v>
                </c:pt>
                <c:pt idx="8">
                  <c:v>25</c:v>
                </c:pt>
                <c:pt idx="9">
                  <c:v>25</c:v>
                </c:pt>
              </c:numCache>
            </c:numRef>
          </c:val>
          <c:extLst>
            <c:ext xmlns:c16="http://schemas.microsoft.com/office/drawing/2014/chart" uri="{C3380CC4-5D6E-409C-BE32-E72D297353CC}">
              <c16:uniqueId val="{00000005-0D38-48A1-AE93-F664DB8F012A}"/>
            </c:ext>
          </c:extLst>
        </c:ser>
        <c:ser>
          <c:idx val="1"/>
          <c:order val="1"/>
          <c:tx>
            <c:v>FY 2024</c:v>
          </c:tx>
          <c:spPr>
            <a:solidFill>
              <a:srgbClr val="00CCFF"/>
            </a:solidFill>
            <a:ln w="12700">
              <a:solidFill>
                <a:srgbClr val="000000">
                  <a:alpha val="98000"/>
                </a:srgbClr>
              </a:solidFill>
              <a:prstDash val="solid"/>
            </a:ln>
          </c:spPr>
          <c:invertIfNegative val="0"/>
          <c:dPt>
            <c:idx val="0"/>
            <c:invertIfNegative val="0"/>
            <c:bubble3D val="0"/>
            <c:spPr>
              <a:solidFill>
                <a:srgbClr val="0070C0"/>
              </a:solidFill>
              <a:ln w="31750">
                <a:solidFill>
                  <a:srgbClr val="000000">
                    <a:alpha val="98000"/>
                  </a:srgbClr>
                </a:solidFill>
                <a:prstDash val="solid"/>
              </a:ln>
            </c:spPr>
            <c:extLst>
              <c:ext xmlns:c16="http://schemas.microsoft.com/office/drawing/2014/chart" uri="{C3380CC4-5D6E-409C-BE32-E72D297353CC}">
                <c16:uniqueId val="{00000007-0D38-48A1-AE93-F664DB8F012A}"/>
              </c:ext>
            </c:extLst>
          </c:dPt>
          <c:dPt>
            <c:idx val="1"/>
            <c:invertIfNegative val="0"/>
            <c:bubble3D val="0"/>
            <c:extLst>
              <c:ext xmlns:c16="http://schemas.microsoft.com/office/drawing/2014/chart" uri="{C3380CC4-5D6E-409C-BE32-E72D297353CC}">
                <c16:uniqueId val="{00000008-0D38-48A1-AE93-F664DB8F012A}"/>
              </c:ext>
            </c:extLst>
          </c:dPt>
          <c:dPt>
            <c:idx val="2"/>
            <c:invertIfNegative val="0"/>
            <c:bubble3D val="0"/>
            <c:extLst>
              <c:ext xmlns:c16="http://schemas.microsoft.com/office/drawing/2014/chart" uri="{C3380CC4-5D6E-409C-BE32-E72D297353CC}">
                <c16:uniqueId val="{00000009-0D38-48A1-AE93-F664DB8F012A}"/>
              </c:ext>
            </c:extLst>
          </c:dPt>
          <c:dPt>
            <c:idx val="6"/>
            <c:invertIfNegative val="0"/>
            <c:bubble3D val="0"/>
            <c:spPr>
              <a:solidFill>
                <a:srgbClr val="0070C0"/>
              </a:solidFill>
              <a:ln w="28575">
                <a:solidFill>
                  <a:srgbClr val="000000">
                    <a:alpha val="98000"/>
                  </a:srgbClr>
                </a:solidFill>
                <a:prstDash val="solid"/>
              </a:ln>
            </c:spPr>
            <c:extLst>
              <c:ext xmlns:c16="http://schemas.microsoft.com/office/drawing/2014/chart" uri="{C3380CC4-5D6E-409C-BE32-E72D297353CC}">
                <c16:uniqueId val="{0000000B-0D38-48A1-AE93-F664DB8F012A}"/>
              </c:ext>
            </c:extLst>
          </c:dPt>
          <c:dLbls>
            <c:spPr>
              <a:noFill/>
              <a:ln w="25400">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Trends!$I$141:$I$150</c:f>
              <c:strCache>
                <c:ptCount val="10"/>
                <c:pt idx="0">
                  <c:v>*RECORDABLES:</c:v>
                </c:pt>
                <c:pt idx="1">
                  <c:v>Deaths*</c:v>
                </c:pt>
                <c:pt idx="2">
                  <c:v>Lost Work Day*</c:v>
                </c:pt>
                <c:pt idx="3">
                  <c:v>Restricted*</c:v>
                </c:pt>
                <c:pt idx="4">
                  <c:v>Other Medical* </c:v>
                </c:pt>
                <c:pt idx="5">
                  <c:v>Property  Damage*</c:v>
                </c:pt>
                <c:pt idx="6">
                  <c:v>**NON-RECORDABLES:</c:v>
                </c:pt>
                <c:pt idx="7">
                  <c:v>Injury, Illness**</c:v>
                </c:pt>
                <c:pt idx="8">
                  <c:v>Property Damage**</c:v>
                </c:pt>
                <c:pt idx="9">
                  <c:v>Near Miss**</c:v>
                </c:pt>
              </c:strCache>
            </c:strRef>
          </c:cat>
          <c:val>
            <c:numRef>
              <c:f>Trends!$L$141:$L$150</c:f>
              <c:numCache>
                <c:formatCode>General</c:formatCode>
                <c:ptCount val="10"/>
                <c:pt idx="0">
                  <c:v>12</c:v>
                </c:pt>
                <c:pt idx="1">
                  <c:v>0</c:v>
                </c:pt>
                <c:pt idx="2">
                  <c:v>2</c:v>
                </c:pt>
                <c:pt idx="3">
                  <c:v>1</c:v>
                </c:pt>
                <c:pt idx="4">
                  <c:v>2</c:v>
                </c:pt>
                <c:pt idx="5">
                  <c:v>7</c:v>
                </c:pt>
                <c:pt idx="6">
                  <c:v>44</c:v>
                </c:pt>
                <c:pt idx="7">
                  <c:v>13</c:v>
                </c:pt>
                <c:pt idx="8">
                  <c:v>20</c:v>
                </c:pt>
                <c:pt idx="9">
                  <c:v>11</c:v>
                </c:pt>
              </c:numCache>
            </c:numRef>
          </c:val>
          <c:extLst>
            <c:ext xmlns:c16="http://schemas.microsoft.com/office/drawing/2014/chart" uri="{C3380CC4-5D6E-409C-BE32-E72D297353CC}">
              <c16:uniqueId val="{0000000C-0D38-48A1-AE93-F664DB8F012A}"/>
            </c:ext>
          </c:extLst>
        </c:ser>
        <c:dLbls>
          <c:showLegendKey val="0"/>
          <c:showVal val="0"/>
          <c:showCatName val="0"/>
          <c:showSerName val="0"/>
          <c:showPercent val="0"/>
          <c:showBubbleSize val="0"/>
        </c:dLbls>
        <c:gapWidth val="150"/>
        <c:axId val="397536968"/>
        <c:axId val="397538144"/>
      </c:barChart>
      <c:catAx>
        <c:axId val="39753696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397538144"/>
        <c:crosses val="autoZero"/>
        <c:auto val="1"/>
        <c:lblAlgn val="ctr"/>
        <c:lblOffset val="100"/>
        <c:tickLblSkip val="1"/>
        <c:tickMarkSkip val="1"/>
        <c:noMultiLvlLbl val="0"/>
      </c:catAx>
      <c:valAx>
        <c:axId val="397538144"/>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a:t># of Cases</a:t>
                </a:r>
              </a:p>
            </c:rich>
          </c:tx>
          <c:layout>
            <c:manualLayout>
              <c:xMode val="edge"/>
              <c:yMode val="edge"/>
              <c:x val="2.8706003401117512E-2"/>
              <c:y val="0.3019479231762818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97536968"/>
        <c:crosses val="autoZero"/>
        <c:crossBetween val="between"/>
        <c:minorUnit val="1"/>
      </c:valAx>
      <c:spPr>
        <a:solidFill>
          <a:srgbClr val="FFFFFF"/>
        </a:solidFill>
        <a:ln w="12700">
          <a:solidFill>
            <a:srgbClr val="808080"/>
          </a:solidFill>
          <a:prstDash val="solid"/>
        </a:ln>
      </c:spPr>
    </c:plotArea>
    <c:legend>
      <c:legendPos val="r"/>
      <c:legendEntry>
        <c:idx val="0"/>
        <c:txPr>
          <a:bodyPr/>
          <a:lstStyle/>
          <a:p>
            <a:pPr>
              <a:defRPr sz="900" b="0" i="0" u="none" strike="noStrike" baseline="0">
                <a:solidFill>
                  <a:srgbClr val="000000"/>
                </a:solidFill>
                <a:latin typeface="Arial"/>
                <a:ea typeface="Arial"/>
                <a:cs typeface="Arial"/>
              </a:defRPr>
            </a:pPr>
            <a:endParaRPr lang="en-US"/>
          </a:p>
        </c:txPr>
      </c:legendEntry>
      <c:legendEntry>
        <c:idx val="1"/>
        <c:txPr>
          <a:bodyPr/>
          <a:lstStyle/>
          <a:p>
            <a:pPr>
              <a:defRPr sz="900" b="0" i="0" u="none" strike="noStrike" baseline="0">
                <a:solidFill>
                  <a:srgbClr val="000000"/>
                </a:solidFill>
                <a:latin typeface="Arial"/>
                <a:ea typeface="Arial"/>
                <a:cs typeface="Arial"/>
              </a:defRPr>
            </a:pPr>
            <a:endParaRPr lang="en-US"/>
          </a:p>
        </c:txPr>
      </c:legendEntry>
      <c:layout>
        <c:manualLayout>
          <c:xMode val="edge"/>
          <c:yMode val="edge"/>
          <c:x val="0.79022745772284797"/>
          <c:y val="2.0326459192600923E-2"/>
          <c:w val="0.16325287832668767"/>
          <c:h val="0.15455034787318594"/>
        </c:manualLayout>
      </c:layout>
      <c:overlay val="0"/>
      <c:spPr>
        <a:solidFill>
          <a:srgbClr val="FFFFFF"/>
        </a:solidFill>
        <a:ln w="3175">
          <a:solidFill>
            <a:srgbClr val="000000"/>
          </a:solidFill>
          <a:prstDash val="solid"/>
        </a:ln>
      </c:spPr>
      <c:txPr>
        <a:bodyPr/>
        <a:lstStyle/>
        <a:p>
          <a:pPr>
            <a:defRPr sz="47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11/4/2024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80986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91D3256-9F10-430C-A841-C7E8005A4C9D}" type="slidenum">
              <a:rPr lang="en-US" altLang="en-US" smtClean="0">
                <a:solidFill>
                  <a:prstClr val="black"/>
                </a:solidFill>
              </a:rPr>
              <a:pPr/>
              <a:t>3</a:t>
            </a:fld>
            <a:endParaRPr lang="en-US" altLang="en-US">
              <a:solidFill>
                <a:prstClr val="black"/>
              </a:solidFill>
            </a:endParaRPr>
          </a:p>
        </p:txBody>
      </p:sp>
      <p:sp>
        <p:nvSpPr>
          <p:cNvPr id="6" name="Slide Image Placeholder 5"/>
          <p:cNvSpPr>
            <a:spLocks noGrp="1" noRot="1" noChangeAspect="1"/>
          </p:cNvSpPr>
          <p:nvPr>
            <p:ph type="sldImg"/>
          </p:nvPr>
        </p:nvSpPr>
        <p:spPr>
          <a:xfrm>
            <a:off x="2416175" y="525463"/>
            <a:ext cx="4670425" cy="2627312"/>
          </a:xfrm>
        </p:spPr>
      </p:sp>
      <p:sp>
        <p:nvSpPr>
          <p:cNvPr id="7" name="Notes Placeholder 6"/>
          <p:cNvSpPr>
            <a:spLocks noGrp="1"/>
          </p:cNvSpPr>
          <p:nvPr>
            <p:ph type="body" idx="1"/>
          </p:nvPr>
        </p:nvSpPr>
        <p:spPr/>
        <p:txBody>
          <a:bodyPr/>
          <a:lstStyle/>
          <a:p>
            <a:pPr marL="0" indent="0">
              <a:buNone/>
            </a:pPr>
            <a:endParaRPr lang="en-US" b="1" baseline="0"/>
          </a:p>
        </p:txBody>
      </p:sp>
    </p:spTree>
    <p:extLst>
      <p:ext uri="{BB962C8B-B14F-4D97-AF65-F5344CB8AC3E}">
        <p14:creationId xmlns:p14="http://schemas.microsoft.com/office/powerpoint/2010/main" val="23611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FUDS smaller anticipated program.  Possibility for additional funding if Fort Glenn removal action is approved.   Kodiak Drury Gulch remedial action.   Other RI/FS phase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Air Force spill response, Wake Island/</a:t>
            </a:r>
            <a:r>
              <a:rPr lang="en-US" dirty="0" err="1"/>
              <a:t>Eareckson</a:t>
            </a:r>
            <a:r>
              <a:rPr lang="en-US" dirty="0"/>
              <a:t> solid waste disposal, PFAS remedial investigations, remedial action operations/long term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232604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13</a:t>
            </a:fld>
            <a:endParaRPr lang="en-US"/>
          </a:p>
        </p:txBody>
      </p:sp>
    </p:spTree>
    <p:extLst>
      <p:ext uri="{BB962C8B-B14F-4D97-AF65-F5344CB8AC3E}">
        <p14:creationId xmlns:p14="http://schemas.microsoft.com/office/powerpoint/2010/main" val="414501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02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681779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5084374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29987383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5241193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331716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24684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149928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75371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679205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3657638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3529951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11750926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689096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47316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43343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40110757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38400431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9747936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850718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0901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6961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5970409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1176134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13141413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4507271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1"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448159" indent="0" algn="ctr">
              <a:buNone/>
              <a:defRPr/>
            </a:lvl2pPr>
            <a:lvl3pPr marL="896319" indent="0" algn="ctr">
              <a:buNone/>
              <a:defRPr/>
            </a:lvl3pPr>
            <a:lvl4pPr marL="1344479" indent="0" algn="ctr">
              <a:buNone/>
              <a:defRPr/>
            </a:lvl4pPr>
            <a:lvl5pPr marL="1792638" indent="0" algn="ctr">
              <a:buNone/>
              <a:defRPr/>
            </a:lvl5pPr>
            <a:lvl6pPr marL="2240799" indent="0" algn="ctr">
              <a:buNone/>
              <a:defRPr/>
            </a:lvl6pPr>
            <a:lvl7pPr marL="2688958" indent="0" algn="ctr">
              <a:buNone/>
              <a:defRPr/>
            </a:lvl7pPr>
            <a:lvl8pPr marL="3137118" indent="0" algn="ctr">
              <a:buNone/>
              <a:defRPr/>
            </a:lvl8pPr>
            <a:lvl9pPr marL="3585278" indent="0" algn="ctr">
              <a:buNone/>
              <a:defRPr/>
            </a:lvl9pPr>
          </a:lstStyle>
          <a:p>
            <a:r>
              <a:rPr lang="en-US"/>
              <a:t>Click to edit Master subtitle style</a:t>
            </a:r>
          </a:p>
        </p:txBody>
      </p:sp>
      <p:sp>
        <p:nvSpPr>
          <p:cNvPr id="4"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8B3E1910-84A3-4C6E-9F9F-E72635EA6E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181347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CB1E94A6-EE1F-4AB7-BA5E-0557A27A7B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8144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1" cy="1362075"/>
          </a:xfrm>
        </p:spPr>
        <p:txBody>
          <a:bodyPr anchor="t"/>
          <a:lstStyle>
            <a:lvl1pPr algn="l">
              <a:defRPr sz="3879" b="1" cap="all"/>
            </a:lvl1pPr>
          </a:lstStyle>
          <a:p>
            <a:r>
              <a:rPr lang="en-US"/>
              <a:t>Click to edit Master title style</a:t>
            </a:r>
          </a:p>
        </p:txBody>
      </p:sp>
      <p:sp>
        <p:nvSpPr>
          <p:cNvPr id="3" name="Text Placeholder 2"/>
          <p:cNvSpPr>
            <a:spLocks noGrp="1"/>
          </p:cNvSpPr>
          <p:nvPr>
            <p:ph type="body" idx="1"/>
          </p:nvPr>
        </p:nvSpPr>
        <p:spPr>
          <a:xfrm>
            <a:off x="963084" y="2906713"/>
            <a:ext cx="10363201" cy="1500187"/>
          </a:xfrm>
        </p:spPr>
        <p:txBody>
          <a:bodyPr anchor="b"/>
          <a:lstStyle>
            <a:lvl1pPr marL="0" indent="0">
              <a:buNone/>
              <a:defRPr sz="1983"/>
            </a:lvl1pPr>
            <a:lvl2pPr marL="448159" indent="0">
              <a:buNone/>
              <a:defRPr sz="1724"/>
            </a:lvl2pPr>
            <a:lvl3pPr marL="896319" indent="0">
              <a:buNone/>
              <a:defRPr sz="1552"/>
            </a:lvl3pPr>
            <a:lvl4pPr marL="1344479" indent="0">
              <a:buNone/>
              <a:defRPr sz="1379"/>
            </a:lvl4pPr>
            <a:lvl5pPr marL="1792638" indent="0">
              <a:buNone/>
              <a:defRPr sz="1379"/>
            </a:lvl5pPr>
            <a:lvl6pPr marL="2240799" indent="0">
              <a:buNone/>
              <a:defRPr sz="1379"/>
            </a:lvl6pPr>
            <a:lvl7pPr marL="2688958" indent="0">
              <a:buNone/>
              <a:defRPr sz="1379"/>
            </a:lvl7pPr>
            <a:lvl8pPr marL="3137118" indent="0">
              <a:buNone/>
              <a:defRPr sz="1379"/>
            </a:lvl8pPr>
            <a:lvl9pPr marL="3585278" indent="0">
              <a:buNone/>
              <a:defRPr sz="1379"/>
            </a:lvl9pPr>
          </a:lstStyle>
          <a:p>
            <a:pPr lvl="0"/>
            <a:r>
              <a:rPr lang="en-US"/>
              <a:t>Click to edit Master text styles</a:t>
            </a:r>
          </a:p>
        </p:txBody>
      </p:sp>
      <p:sp>
        <p:nvSpPr>
          <p:cNvPr id="4"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1CAEFB29-1893-49EC-B072-B00D1B76B8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76302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9"/>
            </a:lvl1pPr>
            <a:lvl2pPr>
              <a:defRPr sz="2328"/>
            </a:lvl2pPr>
            <a:lvl3pPr>
              <a:defRPr sz="1983"/>
            </a:lvl3pPr>
            <a:lvl4pPr>
              <a:defRPr sz="1724"/>
            </a:lvl4pPr>
            <a:lvl5pPr>
              <a:defRPr sz="1724"/>
            </a:lvl5pPr>
            <a:lvl6pPr>
              <a:defRPr sz="1724"/>
            </a:lvl6pPr>
            <a:lvl7pPr>
              <a:defRPr sz="1724"/>
            </a:lvl7pPr>
            <a:lvl8pPr>
              <a:defRPr sz="1724"/>
            </a:lvl8pPr>
            <a:lvl9pPr>
              <a:defRPr sz="17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9"/>
            </a:lvl1pPr>
            <a:lvl2pPr>
              <a:defRPr sz="2328"/>
            </a:lvl2pPr>
            <a:lvl3pPr>
              <a:defRPr sz="1983"/>
            </a:lvl3pPr>
            <a:lvl4pPr>
              <a:defRPr sz="1724"/>
            </a:lvl4pPr>
            <a:lvl5pPr>
              <a:defRPr sz="1724"/>
            </a:lvl5pPr>
            <a:lvl6pPr>
              <a:defRPr sz="1724"/>
            </a:lvl6pPr>
            <a:lvl7pPr>
              <a:defRPr sz="1724"/>
            </a:lvl7pPr>
            <a:lvl8pPr>
              <a:defRPr sz="1724"/>
            </a:lvl8pPr>
            <a:lvl9pPr>
              <a:defRPr sz="17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2E27F13E-BE83-4200-B883-48943C24C1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3373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830850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328" b="1"/>
            </a:lvl1pPr>
            <a:lvl2pPr marL="448159" indent="0">
              <a:buNone/>
              <a:defRPr sz="1983" b="1"/>
            </a:lvl2pPr>
            <a:lvl3pPr marL="896319" indent="0">
              <a:buNone/>
              <a:defRPr sz="1724" b="1"/>
            </a:lvl3pPr>
            <a:lvl4pPr marL="1344479" indent="0">
              <a:buNone/>
              <a:defRPr sz="1552" b="1"/>
            </a:lvl4pPr>
            <a:lvl5pPr marL="1792638" indent="0">
              <a:buNone/>
              <a:defRPr sz="1552" b="1"/>
            </a:lvl5pPr>
            <a:lvl6pPr marL="2240799" indent="0">
              <a:buNone/>
              <a:defRPr sz="1552" b="1"/>
            </a:lvl6pPr>
            <a:lvl7pPr marL="2688958" indent="0">
              <a:buNone/>
              <a:defRPr sz="1552" b="1"/>
            </a:lvl7pPr>
            <a:lvl8pPr marL="3137118" indent="0">
              <a:buNone/>
              <a:defRPr sz="1552" b="1"/>
            </a:lvl8pPr>
            <a:lvl9pPr marL="3585278" indent="0">
              <a:buNone/>
              <a:defRPr sz="1552"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328"/>
            </a:lvl1pPr>
            <a:lvl2pPr>
              <a:defRPr sz="1983"/>
            </a:lvl2pPr>
            <a:lvl3pPr>
              <a:defRPr sz="1724"/>
            </a:lvl3pPr>
            <a:lvl4pPr>
              <a:defRPr sz="1552"/>
            </a:lvl4pPr>
            <a:lvl5pPr>
              <a:defRPr sz="1552"/>
            </a:lvl5pPr>
            <a:lvl6pPr>
              <a:defRPr sz="1552"/>
            </a:lvl6pPr>
            <a:lvl7pPr>
              <a:defRPr sz="1552"/>
            </a:lvl7pPr>
            <a:lvl8pPr>
              <a:defRPr sz="1552"/>
            </a:lvl8pPr>
            <a:lvl9pPr>
              <a:defRPr sz="15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328" b="1"/>
            </a:lvl1pPr>
            <a:lvl2pPr marL="448159" indent="0">
              <a:buNone/>
              <a:defRPr sz="1983" b="1"/>
            </a:lvl2pPr>
            <a:lvl3pPr marL="896319" indent="0">
              <a:buNone/>
              <a:defRPr sz="1724" b="1"/>
            </a:lvl3pPr>
            <a:lvl4pPr marL="1344479" indent="0">
              <a:buNone/>
              <a:defRPr sz="1552" b="1"/>
            </a:lvl4pPr>
            <a:lvl5pPr marL="1792638" indent="0">
              <a:buNone/>
              <a:defRPr sz="1552" b="1"/>
            </a:lvl5pPr>
            <a:lvl6pPr marL="2240799" indent="0">
              <a:buNone/>
              <a:defRPr sz="1552" b="1"/>
            </a:lvl6pPr>
            <a:lvl7pPr marL="2688958" indent="0">
              <a:buNone/>
              <a:defRPr sz="1552" b="1"/>
            </a:lvl7pPr>
            <a:lvl8pPr marL="3137118" indent="0">
              <a:buNone/>
              <a:defRPr sz="1552" b="1"/>
            </a:lvl8pPr>
            <a:lvl9pPr marL="3585278" indent="0">
              <a:buNone/>
              <a:defRPr sz="1552" b="1"/>
            </a:lvl9pPr>
          </a:lstStyle>
          <a:p>
            <a:pPr lvl="0"/>
            <a:r>
              <a:rPr lang="en-US"/>
              <a:t>Click to edit Master text styles</a:t>
            </a:r>
          </a:p>
        </p:txBody>
      </p:sp>
      <p:sp>
        <p:nvSpPr>
          <p:cNvPr id="6" name="Content Placeholder 5"/>
          <p:cNvSpPr>
            <a:spLocks noGrp="1"/>
          </p:cNvSpPr>
          <p:nvPr>
            <p:ph sz="quarter" idx="4"/>
          </p:nvPr>
        </p:nvSpPr>
        <p:spPr>
          <a:xfrm>
            <a:off x="6193367" y="2174877"/>
            <a:ext cx="5389033" cy="3951288"/>
          </a:xfrm>
        </p:spPr>
        <p:txBody>
          <a:bodyPr/>
          <a:lstStyle>
            <a:lvl1pPr>
              <a:defRPr sz="2328"/>
            </a:lvl1pPr>
            <a:lvl2pPr>
              <a:defRPr sz="1983"/>
            </a:lvl2pPr>
            <a:lvl3pPr>
              <a:defRPr sz="1724"/>
            </a:lvl3pPr>
            <a:lvl4pPr>
              <a:defRPr sz="1552"/>
            </a:lvl4pPr>
            <a:lvl5pPr>
              <a:defRPr sz="1552"/>
            </a:lvl5pPr>
            <a:lvl6pPr>
              <a:defRPr sz="1552"/>
            </a:lvl6pPr>
            <a:lvl7pPr>
              <a:defRPr sz="1552"/>
            </a:lvl7pPr>
            <a:lvl8pPr>
              <a:defRPr sz="1552"/>
            </a:lvl8pPr>
            <a:lvl9pPr>
              <a:defRPr sz="15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733CA466-AE75-4972-A9ED-93355A39A1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18198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57EEFEB2-BDDC-4211-9669-6CD7C5FBE5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91015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8976464" y="6243271"/>
            <a:ext cx="2844800" cy="476250"/>
          </a:xfrm>
          <a:prstGeom prst="rect">
            <a:avLst/>
          </a:prstGeom>
          <a:ln/>
        </p:spPr>
        <p:txBody>
          <a:bodyPr/>
          <a:lstStyle>
            <a:lvl1pPr>
              <a:defRPr/>
            </a:lvl1pPr>
          </a:lstStyle>
          <a:p>
            <a:pPr>
              <a:defRPr/>
            </a:pPr>
            <a:fld id="{0A792D5B-CAF8-443A-BB13-695D8EF5B6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638741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83"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104"/>
            </a:lvl1pPr>
            <a:lvl2pPr>
              <a:defRPr sz="2759"/>
            </a:lvl2pPr>
            <a:lvl3pPr>
              <a:defRPr sz="2328"/>
            </a:lvl3pPr>
            <a:lvl4pPr>
              <a:defRPr sz="1983"/>
            </a:lvl4pPr>
            <a:lvl5pPr>
              <a:defRPr sz="1983"/>
            </a:lvl5pPr>
            <a:lvl6pPr>
              <a:defRPr sz="1983"/>
            </a:lvl6pPr>
            <a:lvl7pPr>
              <a:defRPr sz="1983"/>
            </a:lvl7pPr>
            <a:lvl8pPr>
              <a:defRPr sz="1983"/>
            </a:lvl8pPr>
            <a:lvl9pPr>
              <a:defRPr sz="19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0"/>
            <a:ext cx="4011084" cy="4691063"/>
          </a:xfrm>
        </p:spPr>
        <p:txBody>
          <a:bodyPr/>
          <a:lstStyle>
            <a:lvl1pPr marL="0" indent="0">
              <a:buNone/>
              <a:defRPr sz="1379"/>
            </a:lvl1pPr>
            <a:lvl2pPr marL="448159" indent="0">
              <a:buNone/>
              <a:defRPr sz="1207"/>
            </a:lvl2pPr>
            <a:lvl3pPr marL="896319" indent="0">
              <a:buNone/>
              <a:defRPr sz="948"/>
            </a:lvl3pPr>
            <a:lvl4pPr marL="1344479" indent="0">
              <a:buNone/>
              <a:defRPr sz="862"/>
            </a:lvl4pPr>
            <a:lvl5pPr marL="1792638" indent="0">
              <a:buNone/>
              <a:defRPr sz="862"/>
            </a:lvl5pPr>
            <a:lvl6pPr marL="2240799" indent="0">
              <a:buNone/>
              <a:defRPr sz="862"/>
            </a:lvl6pPr>
            <a:lvl7pPr marL="2688958" indent="0">
              <a:buNone/>
              <a:defRPr sz="862"/>
            </a:lvl7pPr>
            <a:lvl8pPr marL="3137118" indent="0">
              <a:buNone/>
              <a:defRPr sz="862"/>
            </a:lvl8pPr>
            <a:lvl9pPr marL="3585278" indent="0">
              <a:buNone/>
              <a:defRPr sz="862"/>
            </a:lvl9pPr>
          </a:lstStyle>
          <a:p>
            <a:pPr lvl="0"/>
            <a:r>
              <a:rPr lang="en-US"/>
              <a:t>Click to edit Master text styles</a:t>
            </a:r>
          </a:p>
        </p:txBody>
      </p:sp>
      <p:sp>
        <p:nvSpPr>
          <p:cNvPr id="5"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2EBF1D85-E540-4504-AB81-F13549048B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68178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83"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04"/>
            </a:lvl1pPr>
            <a:lvl2pPr marL="448159" indent="0">
              <a:buNone/>
              <a:defRPr sz="2759"/>
            </a:lvl2pPr>
            <a:lvl3pPr marL="896319" indent="0">
              <a:buNone/>
              <a:defRPr sz="2328"/>
            </a:lvl3pPr>
            <a:lvl4pPr marL="1344479" indent="0">
              <a:buNone/>
              <a:defRPr sz="1983"/>
            </a:lvl4pPr>
            <a:lvl5pPr marL="1792638" indent="0">
              <a:buNone/>
              <a:defRPr sz="1983"/>
            </a:lvl5pPr>
            <a:lvl6pPr marL="2240799" indent="0">
              <a:buNone/>
              <a:defRPr sz="1983"/>
            </a:lvl6pPr>
            <a:lvl7pPr marL="2688958" indent="0">
              <a:buNone/>
              <a:defRPr sz="1983"/>
            </a:lvl7pPr>
            <a:lvl8pPr marL="3137118" indent="0">
              <a:buNone/>
              <a:defRPr sz="1983"/>
            </a:lvl8pPr>
            <a:lvl9pPr marL="3585278" indent="0">
              <a:buNone/>
              <a:defRPr sz="1983"/>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379"/>
            </a:lvl1pPr>
            <a:lvl2pPr marL="448159" indent="0">
              <a:buNone/>
              <a:defRPr sz="1207"/>
            </a:lvl2pPr>
            <a:lvl3pPr marL="896319" indent="0">
              <a:buNone/>
              <a:defRPr sz="948"/>
            </a:lvl3pPr>
            <a:lvl4pPr marL="1344479" indent="0">
              <a:buNone/>
              <a:defRPr sz="862"/>
            </a:lvl4pPr>
            <a:lvl5pPr marL="1792638" indent="0">
              <a:buNone/>
              <a:defRPr sz="862"/>
            </a:lvl5pPr>
            <a:lvl6pPr marL="2240799" indent="0">
              <a:buNone/>
              <a:defRPr sz="862"/>
            </a:lvl6pPr>
            <a:lvl7pPr marL="2688958" indent="0">
              <a:buNone/>
              <a:defRPr sz="862"/>
            </a:lvl7pPr>
            <a:lvl8pPr marL="3137118" indent="0">
              <a:buNone/>
              <a:defRPr sz="862"/>
            </a:lvl8pPr>
            <a:lvl9pPr marL="3585278" indent="0">
              <a:buNone/>
              <a:defRPr sz="862"/>
            </a:lvl9pPr>
          </a:lstStyle>
          <a:p>
            <a:pPr lvl="0"/>
            <a:r>
              <a:rPr lang="en-US"/>
              <a:t>Click to edit Master text styles</a:t>
            </a:r>
          </a:p>
        </p:txBody>
      </p:sp>
      <p:sp>
        <p:nvSpPr>
          <p:cNvPr id="5"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DFA87F29-FC0A-446A-A6E0-00121D27E8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55325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8113B0B5-B9F0-411B-8D09-42094CEA9E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9472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8"/>
            <a:ext cx="27432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6F32FE3F-1797-4994-A929-205C85FCF4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7680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0514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471909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79816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420945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1571995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72023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34320889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20949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5.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theme" Target="../theme/theme4.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image" Target="../media/image5.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theme" Target="../theme/theme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image" Target="../media/image1.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theme" Target="../theme/theme6.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8.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8.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ppt_camo_bkgrnd-02"/>
          <p:cNvPicPr>
            <a:picLocks noChangeAspect="1" noChangeArrowheads="1"/>
          </p:cNvPicPr>
          <p:nvPr userDrawn="1"/>
        </p:nvPicPr>
        <p:blipFill>
          <a:blip r:embed="rId13" cstate="print"/>
          <a:srcRect/>
          <a:stretch>
            <a:fillRect/>
          </a:stretch>
        </p:blipFill>
        <p:spPr bwMode="auto">
          <a:xfrm>
            <a:off x="1" y="-3174"/>
            <a:ext cx="12192000" cy="6861175"/>
          </a:xfrm>
          <a:prstGeom prst="rect">
            <a:avLst/>
          </a:prstGeom>
          <a:noFill/>
          <a:ln w="9525">
            <a:noFill/>
            <a:miter lim="800000"/>
            <a:headEnd/>
            <a:tailEnd/>
          </a:ln>
        </p:spPr>
      </p:pic>
      <p:sp>
        <p:nvSpPr>
          <p:cNvPr id="2051" name="Rectangle 3"/>
          <p:cNvSpPr>
            <a:spLocks noGrp="1" noChangeArrowheads="1"/>
          </p:cNvSpPr>
          <p:nvPr>
            <p:ph type="title"/>
          </p:nvPr>
        </p:nvSpPr>
        <p:spPr bwMode="auto">
          <a:xfrm>
            <a:off x="609601" y="274638"/>
            <a:ext cx="10972800" cy="1143000"/>
          </a:xfrm>
          <a:prstGeom prst="rect">
            <a:avLst/>
          </a:prstGeom>
          <a:noFill/>
          <a:ln w="9525">
            <a:noFill/>
            <a:miter lim="800000"/>
            <a:headEnd/>
            <a:tailEnd/>
          </a:ln>
        </p:spPr>
        <p:txBody>
          <a:bodyPr vert="horz" wrap="square" lIns="103972" tIns="51986" rIns="103972" bIns="51986"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609601" y="1600200"/>
            <a:ext cx="10972800" cy="3886200"/>
          </a:xfrm>
          <a:prstGeom prst="rect">
            <a:avLst/>
          </a:prstGeom>
          <a:noFill/>
          <a:ln w="9525">
            <a:noFill/>
            <a:miter lim="800000"/>
            <a:headEnd/>
            <a:tailEnd/>
          </a:ln>
        </p:spPr>
        <p:txBody>
          <a:bodyPr vert="horz" wrap="square" lIns="103972" tIns="51986" rIns="103972" bIns="51986"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2"/>
          </p:nvPr>
        </p:nvSpPr>
        <p:spPr>
          <a:xfrm>
            <a:off x="610454" y="6355729"/>
            <a:ext cx="2844358" cy="365414"/>
          </a:xfrm>
          <a:prstGeom prst="rect">
            <a:avLst/>
          </a:prstGeom>
        </p:spPr>
        <p:txBody>
          <a:bodyPr vert="horz" lIns="91436" tIns="45718" rIns="91436" bIns="45718" rtlCol="0" anchor="ctr"/>
          <a:lstStyle>
            <a:lvl1pPr algn="l">
              <a:defRPr sz="1121">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Verdana" charset="0"/>
            </a:endParaRPr>
          </a:p>
        </p:txBody>
      </p:sp>
      <p:sp>
        <p:nvSpPr>
          <p:cNvPr id="10" name="Slide Number Placeholder 9"/>
          <p:cNvSpPr>
            <a:spLocks noGrp="1"/>
          </p:cNvSpPr>
          <p:nvPr>
            <p:ph type="sldNum" sz="quarter" idx="4"/>
          </p:nvPr>
        </p:nvSpPr>
        <p:spPr>
          <a:xfrm>
            <a:off x="8737193" y="6355729"/>
            <a:ext cx="2844358" cy="365414"/>
          </a:xfrm>
          <a:prstGeom prst="rect">
            <a:avLst/>
          </a:prstGeom>
        </p:spPr>
        <p:txBody>
          <a:bodyPr vert="horz" lIns="91436" tIns="45718" rIns="91436" bIns="45718" rtlCol="0" anchor="ctr"/>
          <a:lstStyle>
            <a:lvl1pPr algn="r">
              <a:defRPr sz="1121">
                <a:solidFill>
                  <a:schemeClr val="tx1">
                    <a:tint val="75000"/>
                  </a:schemeClr>
                </a:solidFill>
              </a:defRPr>
            </a:lvl1pPr>
          </a:lstStyle>
          <a:p>
            <a:pPr eaLnBrk="0" fontAlgn="base" hangingPunct="0">
              <a:spcBef>
                <a:spcPct val="0"/>
              </a:spcBef>
              <a:spcAft>
                <a:spcPct val="0"/>
              </a:spcAft>
            </a:pPr>
            <a:fld id="{C30BC937-35FF-42AE-B30A-044B19693297}" type="slidenum">
              <a:rPr lang="en-US" smtClean="0">
                <a:solidFill>
                  <a:prstClr val="black">
                    <a:tint val="75000"/>
                  </a:prstClr>
                </a:solidFill>
                <a:latin typeface="Verdana" charset="0"/>
              </a:rPr>
              <a:pPr eaLnBrk="0" fontAlgn="base" hangingPunct="0">
                <a:spcBef>
                  <a:spcPct val="0"/>
                </a:spcBef>
                <a:spcAft>
                  <a:spcPct val="0"/>
                </a:spcAft>
              </a:pPr>
              <a:t>‹#›</a:t>
            </a:fld>
            <a:endParaRPr lang="en-US">
              <a:solidFill>
                <a:prstClr val="black">
                  <a:tint val="75000"/>
                </a:prstClr>
              </a:solidFill>
              <a:latin typeface="Verdana" charset="0"/>
            </a:endParaRPr>
          </a:p>
        </p:txBody>
      </p:sp>
    </p:spTree>
    <p:extLst>
      <p:ext uri="{BB962C8B-B14F-4D97-AF65-F5344CB8AC3E}">
        <p14:creationId xmlns:p14="http://schemas.microsoft.com/office/powerpoint/2010/main" val="670900350"/>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hf hdr="0" ftr="0" dt="0"/>
  <p:txStyles>
    <p:titleStyle>
      <a:lvl1pPr algn="ctr" rtl="0" eaLnBrk="0" fontAlgn="base" hangingPunct="0">
        <a:spcBef>
          <a:spcPct val="0"/>
        </a:spcBef>
        <a:spcAft>
          <a:spcPct val="0"/>
        </a:spcAft>
        <a:defRPr sz="4311">
          <a:solidFill>
            <a:schemeClr val="tx2"/>
          </a:solidFill>
          <a:latin typeface="+mj-lt"/>
          <a:ea typeface="+mj-ea"/>
          <a:cs typeface="+mj-cs"/>
        </a:defRPr>
      </a:lvl1pPr>
      <a:lvl2pPr algn="ctr" rtl="0" eaLnBrk="0" fontAlgn="base" hangingPunct="0">
        <a:spcBef>
          <a:spcPct val="0"/>
        </a:spcBef>
        <a:spcAft>
          <a:spcPct val="0"/>
        </a:spcAft>
        <a:defRPr sz="4311">
          <a:solidFill>
            <a:schemeClr val="tx2"/>
          </a:solidFill>
          <a:latin typeface="Arial" charset="0"/>
        </a:defRPr>
      </a:lvl2pPr>
      <a:lvl3pPr algn="ctr" rtl="0" eaLnBrk="0" fontAlgn="base" hangingPunct="0">
        <a:spcBef>
          <a:spcPct val="0"/>
        </a:spcBef>
        <a:spcAft>
          <a:spcPct val="0"/>
        </a:spcAft>
        <a:defRPr sz="4311">
          <a:solidFill>
            <a:schemeClr val="tx2"/>
          </a:solidFill>
          <a:latin typeface="Arial" charset="0"/>
        </a:defRPr>
      </a:lvl3pPr>
      <a:lvl4pPr algn="ctr" rtl="0" eaLnBrk="0" fontAlgn="base" hangingPunct="0">
        <a:spcBef>
          <a:spcPct val="0"/>
        </a:spcBef>
        <a:spcAft>
          <a:spcPct val="0"/>
        </a:spcAft>
        <a:defRPr sz="4311">
          <a:solidFill>
            <a:schemeClr val="tx2"/>
          </a:solidFill>
          <a:latin typeface="Arial" charset="0"/>
        </a:defRPr>
      </a:lvl4pPr>
      <a:lvl5pPr algn="ctr" rtl="0" eaLnBrk="0" fontAlgn="base" hangingPunct="0">
        <a:spcBef>
          <a:spcPct val="0"/>
        </a:spcBef>
        <a:spcAft>
          <a:spcPct val="0"/>
        </a:spcAft>
        <a:defRPr sz="4311">
          <a:solidFill>
            <a:schemeClr val="tx2"/>
          </a:solidFill>
          <a:latin typeface="Arial" charset="0"/>
        </a:defRPr>
      </a:lvl5pPr>
      <a:lvl6pPr marL="448175" algn="ctr" rtl="0" fontAlgn="base">
        <a:spcBef>
          <a:spcPct val="0"/>
        </a:spcBef>
        <a:spcAft>
          <a:spcPct val="0"/>
        </a:spcAft>
        <a:defRPr sz="4311">
          <a:solidFill>
            <a:schemeClr val="tx2"/>
          </a:solidFill>
          <a:latin typeface="Arial" charset="0"/>
        </a:defRPr>
      </a:lvl6pPr>
      <a:lvl7pPr marL="896350" algn="ctr" rtl="0" fontAlgn="base">
        <a:spcBef>
          <a:spcPct val="0"/>
        </a:spcBef>
        <a:spcAft>
          <a:spcPct val="0"/>
        </a:spcAft>
        <a:defRPr sz="4311">
          <a:solidFill>
            <a:schemeClr val="tx2"/>
          </a:solidFill>
          <a:latin typeface="Arial" charset="0"/>
        </a:defRPr>
      </a:lvl7pPr>
      <a:lvl8pPr marL="1344525" algn="ctr" rtl="0" fontAlgn="base">
        <a:spcBef>
          <a:spcPct val="0"/>
        </a:spcBef>
        <a:spcAft>
          <a:spcPct val="0"/>
        </a:spcAft>
        <a:defRPr sz="4311">
          <a:solidFill>
            <a:schemeClr val="tx2"/>
          </a:solidFill>
          <a:latin typeface="Arial" charset="0"/>
        </a:defRPr>
      </a:lvl8pPr>
      <a:lvl9pPr marL="1792700" algn="ctr" rtl="0" fontAlgn="base">
        <a:spcBef>
          <a:spcPct val="0"/>
        </a:spcBef>
        <a:spcAft>
          <a:spcPct val="0"/>
        </a:spcAft>
        <a:defRPr sz="4311">
          <a:solidFill>
            <a:schemeClr val="tx2"/>
          </a:solidFill>
          <a:latin typeface="Arial" charset="0"/>
        </a:defRPr>
      </a:lvl9pPr>
    </p:titleStyle>
    <p:bodyStyle>
      <a:lvl1pPr marL="336132" indent="-336132" algn="l" rtl="0" eaLnBrk="0" fontAlgn="base" hangingPunct="0">
        <a:spcBef>
          <a:spcPct val="20000"/>
        </a:spcBef>
        <a:spcAft>
          <a:spcPct val="0"/>
        </a:spcAft>
        <a:buFont typeface="Wingdings" pitchFamily="2" charset="2"/>
        <a:buChar char="§"/>
        <a:defRPr sz="3104">
          <a:solidFill>
            <a:schemeClr val="tx1"/>
          </a:solidFill>
          <a:latin typeface="+mn-lt"/>
          <a:ea typeface="+mn-ea"/>
          <a:cs typeface="+mn-cs"/>
        </a:defRPr>
      </a:lvl1pPr>
      <a:lvl2pPr marL="728284" indent="-280109" algn="l" rtl="0" eaLnBrk="0" fontAlgn="base" hangingPunct="0">
        <a:spcBef>
          <a:spcPct val="20000"/>
        </a:spcBef>
        <a:spcAft>
          <a:spcPct val="0"/>
        </a:spcAft>
        <a:buSzPct val="75000"/>
        <a:buFont typeface="Arial" charset="0"/>
        <a:buChar char="►"/>
        <a:defRPr sz="2759">
          <a:solidFill>
            <a:schemeClr val="tx1"/>
          </a:solidFill>
          <a:latin typeface="+mn-lt"/>
        </a:defRPr>
      </a:lvl2pPr>
      <a:lvl3pPr marL="1120438" indent="-224087" algn="l" rtl="0" eaLnBrk="0" fontAlgn="base" hangingPunct="0">
        <a:spcBef>
          <a:spcPct val="20000"/>
        </a:spcBef>
        <a:spcAft>
          <a:spcPct val="0"/>
        </a:spcAft>
        <a:buChar char="•"/>
        <a:defRPr sz="2328">
          <a:solidFill>
            <a:schemeClr val="tx1"/>
          </a:solidFill>
          <a:latin typeface="+mn-lt"/>
        </a:defRPr>
      </a:lvl3pPr>
      <a:lvl4pPr marL="1568613" indent="-224087" algn="l" rtl="0" eaLnBrk="0" fontAlgn="base" hangingPunct="0">
        <a:spcBef>
          <a:spcPct val="20000"/>
        </a:spcBef>
        <a:spcAft>
          <a:spcPct val="0"/>
        </a:spcAft>
        <a:buSzPct val="75000"/>
        <a:buFont typeface="Wingdings 3" pitchFamily="18" charset="2"/>
        <a:buChar char="w"/>
        <a:defRPr sz="1983">
          <a:solidFill>
            <a:schemeClr val="tx1"/>
          </a:solidFill>
          <a:latin typeface="+mn-lt"/>
        </a:defRPr>
      </a:lvl4pPr>
      <a:lvl5pPr marL="2016788" indent="-224087" algn="l" rtl="0" eaLnBrk="0" fontAlgn="base" hangingPunct="0">
        <a:spcBef>
          <a:spcPct val="20000"/>
        </a:spcBef>
        <a:spcAft>
          <a:spcPct val="0"/>
        </a:spcAft>
        <a:buSzPct val="50000"/>
        <a:buFont typeface="Wingdings" pitchFamily="2" charset="2"/>
        <a:buChar char="¡"/>
        <a:defRPr sz="1983">
          <a:solidFill>
            <a:schemeClr val="tx1"/>
          </a:solidFill>
          <a:latin typeface="+mn-lt"/>
        </a:defRPr>
      </a:lvl5pPr>
      <a:lvl6pPr marL="2464963" indent="-224087" algn="l" rtl="0" fontAlgn="base">
        <a:spcBef>
          <a:spcPct val="20000"/>
        </a:spcBef>
        <a:spcAft>
          <a:spcPct val="0"/>
        </a:spcAft>
        <a:buSzPct val="50000"/>
        <a:buFont typeface="Wingdings" pitchFamily="2" charset="2"/>
        <a:buChar char="¡"/>
        <a:defRPr sz="1983">
          <a:solidFill>
            <a:schemeClr val="tx1"/>
          </a:solidFill>
          <a:latin typeface="+mn-lt"/>
        </a:defRPr>
      </a:lvl6pPr>
      <a:lvl7pPr marL="2913138" indent="-224087" algn="l" rtl="0" fontAlgn="base">
        <a:spcBef>
          <a:spcPct val="20000"/>
        </a:spcBef>
        <a:spcAft>
          <a:spcPct val="0"/>
        </a:spcAft>
        <a:buSzPct val="50000"/>
        <a:buFont typeface="Wingdings" pitchFamily="2" charset="2"/>
        <a:buChar char="¡"/>
        <a:defRPr sz="1983">
          <a:solidFill>
            <a:schemeClr val="tx1"/>
          </a:solidFill>
          <a:latin typeface="+mn-lt"/>
        </a:defRPr>
      </a:lvl7pPr>
      <a:lvl8pPr marL="3361313" indent="-224087" algn="l" rtl="0" fontAlgn="base">
        <a:spcBef>
          <a:spcPct val="20000"/>
        </a:spcBef>
        <a:spcAft>
          <a:spcPct val="0"/>
        </a:spcAft>
        <a:buSzPct val="50000"/>
        <a:buFont typeface="Wingdings" pitchFamily="2" charset="2"/>
        <a:buChar char="¡"/>
        <a:defRPr sz="1983">
          <a:solidFill>
            <a:schemeClr val="tx1"/>
          </a:solidFill>
          <a:latin typeface="+mn-lt"/>
        </a:defRPr>
      </a:lvl8pPr>
      <a:lvl9pPr marL="3809488" indent="-224087" algn="l" rtl="0" fontAlgn="base">
        <a:spcBef>
          <a:spcPct val="20000"/>
        </a:spcBef>
        <a:spcAft>
          <a:spcPct val="0"/>
        </a:spcAft>
        <a:buSzPct val="50000"/>
        <a:buFont typeface="Wingdings" pitchFamily="2" charset="2"/>
        <a:buChar char="¡"/>
        <a:defRPr sz="1983">
          <a:solidFill>
            <a:schemeClr val="tx1"/>
          </a:solidFill>
          <a:latin typeface="+mn-lt"/>
        </a:defRPr>
      </a:lvl9pPr>
    </p:bodyStyle>
    <p:otherStyle>
      <a:defPPr>
        <a:defRPr lang="en-US"/>
      </a:defPPr>
      <a:lvl1pPr marL="0" algn="l" defTabSz="896350" rtl="0" eaLnBrk="1" latinLnBrk="0" hangingPunct="1">
        <a:defRPr sz="1724" kern="1200">
          <a:solidFill>
            <a:schemeClr val="tx1"/>
          </a:solidFill>
          <a:latin typeface="+mn-lt"/>
          <a:ea typeface="+mn-ea"/>
          <a:cs typeface="+mn-cs"/>
        </a:defRPr>
      </a:lvl1pPr>
      <a:lvl2pPr marL="448175" algn="l" defTabSz="896350" rtl="0" eaLnBrk="1" latinLnBrk="0" hangingPunct="1">
        <a:defRPr sz="1724" kern="1200">
          <a:solidFill>
            <a:schemeClr val="tx1"/>
          </a:solidFill>
          <a:latin typeface="+mn-lt"/>
          <a:ea typeface="+mn-ea"/>
          <a:cs typeface="+mn-cs"/>
        </a:defRPr>
      </a:lvl2pPr>
      <a:lvl3pPr marL="896350" algn="l" defTabSz="896350" rtl="0" eaLnBrk="1" latinLnBrk="0" hangingPunct="1">
        <a:defRPr sz="1724" kern="1200">
          <a:solidFill>
            <a:schemeClr val="tx1"/>
          </a:solidFill>
          <a:latin typeface="+mn-lt"/>
          <a:ea typeface="+mn-ea"/>
          <a:cs typeface="+mn-cs"/>
        </a:defRPr>
      </a:lvl3pPr>
      <a:lvl4pPr marL="1344525" algn="l" defTabSz="896350" rtl="0" eaLnBrk="1" latinLnBrk="0" hangingPunct="1">
        <a:defRPr sz="1724" kern="1200">
          <a:solidFill>
            <a:schemeClr val="tx1"/>
          </a:solidFill>
          <a:latin typeface="+mn-lt"/>
          <a:ea typeface="+mn-ea"/>
          <a:cs typeface="+mn-cs"/>
        </a:defRPr>
      </a:lvl4pPr>
      <a:lvl5pPr marL="1792700" algn="l" defTabSz="896350" rtl="0" eaLnBrk="1" latinLnBrk="0" hangingPunct="1">
        <a:defRPr sz="1724" kern="1200">
          <a:solidFill>
            <a:schemeClr val="tx1"/>
          </a:solidFill>
          <a:latin typeface="+mn-lt"/>
          <a:ea typeface="+mn-ea"/>
          <a:cs typeface="+mn-cs"/>
        </a:defRPr>
      </a:lvl5pPr>
      <a:lvl6pPr marL="2240875" algn="l" defTabSz="896350" rtl="0" eaLnBrk="1" latinLnBrk="0" hangingPunct="1">
        <a:defRPr sz="1724" kern="1200">
          <a:solidFill>
            <a:schemeClr val="tx1"/>
          </a:solidFill>
          <a:latin typeface="+mn-lt"/>
          <a:ea typeface="+mn-ea"/>
          <a:cs typeface="+mn-cs"/>
        </a:defRPr>
      </a:lvl6pPr>
      <a:lvl7pPr marL="2689050" algn="l" defTabSz="896350" rtl="0" eaLnBrk="1" latinLnBrk="0" hangingPunct="1">
        <a:defRPr sz="1724" kern="1200">
          <a:solidFill>
            <a:schemeClr val="tx1"/>
          </a:solidFill>
          <a:latin typeface="+mn-lt"/>
          <a:ea typeface="+mn-ea"/>
          <a:cs typeface="+mn-cs"/>
        </a:defRPr>
      </a:lvl7pPr>
      <a:lvl8pPr marL="3137225" algn="l" defTabSz="896350" rtl="0" eaLnBrk="1" latinLnBrk="0" hangingPunct="1">
        <a:defRPr sz="1724" kern="1200">
          <a:solidFill>
            <a:schemeClr val="tx1"/>
          </a:solidFill>
          <a:latin typeface="+mn-lt"/>
          <a:ea typeface="+mn-ea"/>
          <a:cs typeface="+mn-cs"/>
        </a:defRPr>
      </a:lvl8pPr>
      <a:lvl9pPr marL="3585401" algn="l" defTabSz="896350" rtl="0" eaLnBrk="1" latinLnBrk="0" hangingPunct="1">
        <a:defRPr sz="17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hyperlink" Target="https://beta.sam.gov/" TargetMode="External"/><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hyperlink" Target="https://www.poa.usace.army.mil/Business-With-Us/Office-of-Small-Business-Programs/" TargetMode="External"/><Relationship Id="rId2" Type="http://schemas.openxmlformats.org/officeDocument/2006/relationships/hyperlink" Target="https://www.usace.army.mil/Business-With-Us/Small-Business/Upcoming-Contract-Opportunities/" TargetMode="External"/><Relationship Id="rId1" Type="http://schemas.openxmlformats.org/officeDocument/2006/relationships/slideLayout" Target="../slideLayouts/slideLayout5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hyperlink" Target="mailto:Theresa.M.Afrank@usace.army.mil" TargetMode="External"/><Relationship Id="rId2" Type="http://schemas.openxmlformats.org/officeDocument/2006/relationships/hyperlink" Target="mailto:Michelle.R.Mandel@usace.army.mil" TargetMode="External"/><Relationship Id="rId1" Type="http://schemas.openxmlformats.org/officeDocument/2006/relationships/slideLayout" Target="../slideLayouts/slideLayout56.xml"/><Relationship Id="rId5" Type="http://schemas.openxmlformats.org/officeDocument/2006/relationships/hyperlink" Target="mailto:ryan.b.zachry@usace.army.mil" TargetMode="External"/><Relationship Id="rId4" Type="http://schemas.openxmlformats.org/officeDocument/2006/relationships/hyperlink" Target="mailto:George.G.Nasif@usace.army.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p:txBody>
          <a:bodyPr/>
          <a:lstStyle/>
          <a:p>
            <a:r>
              <a:rPr lang="en-US"/>
              <a:t>Program Overview</a:t>
            </a:r>
            <a:br>
              <a:rPr lang="en-US"/>
            </a:br>
            <a:r>
              <a:rPr lang="en-US" sz="3200" i="1" cap="none"/>
              <a:t>“North to the Future”</a:t>
            </a:r>
            <a:endParaRPr lang="en-US"/>
          </a:p>
        </p:txBody>
      </p:sp>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a:ln w="12700"/>
        </p:spPr>
        <p:txBody>
          <a:bodyPr/>
          <a:lstStyle/>
          <a:p>
            <a:r>
              <a:rPr lang="en-US" sz="1400" b="1" dirty="0"/>
              <a:t>Jim Jeffords</a:t>
            </a:r>
          </a:p>
          <a:p>
            <a:r>
              <a:rPr lang="en-US" sz="1400" b="1" i="1" dirty="0"/>
              <a:t>*Chief, Construction &amp; Operations Division</a:t>
            </a:r>
          </a:p>
          <a:p>
            <a:r>
              <a:rPr lang="en-US" sz="1400" b="1" dirty="0"/>
              <a:t>James Sauceda</a:t>
            </a:r>
          </a:p>
          <a:p>
            <a:r>
              <a:rPr lang="en-US" sz="1400" b="1" i="1" dirty="0"/>
              <a:t>*Chief, Engineering Division</a:t>
            </a:r>
          </a:p>
          <a:p>
            <a:r>
              <a:rPr lang="en-US" sz="1400" b="1" dirty="0"/>
              <a:t>Tracy Wickham</a:t>
            </a:r>
          </a:p>
          <a:p>
            <a:r>
              <a:rPr lang="en-US" sz="1400" b="1" i="1" dirty="0"/>
              <a:t>* Chief, Contracting Division</a:t>
            </a:r>
          </a:p>
          <a:p>
            <a:r>
              <a:rPr lang="en-US" sz="1400" b="1" dirty="0"/>
              <a:t>Ryan Zachry</a:t>
            </a:r>
          </a:p>
          <a:p>
            <a:r>
              <a:rPr lang="en-US" sz="1400" b="1" i="1" dirty="0"/>
              <a:t>*Small Business Professional</a:t>
            </a:r>
          </a:p>
          <a:p>
            <a:endParaRPr lang="en-US" sz="1400" b="1" i="1" dirty="0">
              <a:solidFill>
                <a:schemeClr val="tx1"/>
              </a:solidFill>
            </a:endParaRPr>
          </a:p>
          <a:p>
            <a:r>
              <a:rPr lang="en-US" sz="1400" b="1" dirty="0"/>
              <a:t>Alaska District</a:t>
            </a:r>
          </a:p>
          <a:p>
            <a:r>
              <a:rPr lang="en-US" sz="1400" b="1" dirty="0"/>
              <a:t>U.S. Army Corps of Engineers </a:t>
            </a:r>
          </a:p>
          <a:p>
            <a:r>
              <a:rPr lang="en-US" sz="1400" b="1" i="1" dirty="0"/>
              <a:t>06 November 2024</a:t>
            </a:r>
            <a:endParaRPr lang="en-US" sz="1400" dirty="0"/>
          </a:p>
          <a:p>
            <a:pPr marL="12700">
              <a:lnSpc>
                <a:spcPct val="100000"/>
              </a:lnSpc>
            </a:pPr>
            <a:endParaRPr lang="en-US" sz="2050" dirty="0">
              <a:solidFill>
                <a:schemeClr val="accent3"/>
              </a:solidFill>
              <a:latin typeface="Arial"/>
              <a:cs typeface="Arial"/>
            </a:endParaRPr>
          </a:p>
        </p:txBody>
      </p:sp>
      <p:pic>
        <p:nvPicPr>
          <p:cNvPr id="10" name="Picture 9">
            <a:extLst>
              <a:ext uri="{FF2B5EF4-FFF2-40B4-BE49-F238E27FC236}">
                <a16:creationId xmlns:a16="http://schemas.microsoft.com/office/drawing/2014/main" id="{3C4D84C7-199F-D3AD-B6B2-1FD29B9C446A}"/>
              </a:ext>
            </a:extLst>
          </p:cNvPr>
          <p:cNvPicPr>
            <a:picLocks noChangeAspect="1"/>
          </p:cNvPicPr>
          <p:nvPr/>
        </p:nvPicPr>
        <p:blipFill>
          <a:blip r:embed="rId2"/>
          <a:stretch>
            <a:fillRect/>
          </a:stretch>
        </p:blipFill>
        <p:spPr>
          <a:xfrm>
            <a:off x="6176630" y="710808"/>
            <a:ext cx="5748670" cy="4584443"/>
          </a:xfrm>
          <a:prstGeom prst="rect">
            <a:avLst/>
          </a:prstGeom>
        </p:spPr>
      </p:pic>
    </p:spTree>
    <p:extLst>
      <p:ext uri="{BB962C8B-B14F-4D97-AF65-F5344CB8AC3E}">
        <p14:creationId xmlns:p14="http://schemas.microsoft.com/office/powerpoint/2010/main" val="195766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pPr algn="ctr"/>
            <a:r>
              <a:rPr lang="en-US" dirty="0">
                <a:solidFill>
                  <a:schemeClr val="tx1"/>
                </a:solidFill>
              </a:rPr>
              <a:t>construction  and operations division</a:t>
            </a:r>
          </a:p>
        </p:txBody>
      </p:sp>
      <p:sp>
        <p:nvSpPr>
          <p:cNvPr id="3" name="Rectangle: Rounded Corners 2">
            <a:extLst>
              <a:ext uri="{FF2B5EF4-FFF2-40B4-BE49-F238E27FC236}">
                <a16:creationId xmlns:a16="http://schemas.microsoft.com/office/drawing/2014/main" id="{BA6099AF-3FAA-0A6F-2ECB-B20E51C8F258}"/>
              </a:ext>
            </a:extLst>
          </p:cNvPr>
          <p:cNvSpPr/>
          <p:nvPr/>
        </p:nvSpPr>
        <p:spPr>
          <a:xfrm>
            <a:off x="2954932" y="2371602"/>
            <a:ext cx="288036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Karey Park</a:t>
            </a:r>
            <a:endPar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Chugach Area Office</a:t>
            </a:r>
            <a:endParaRPr kumimoji="0" lang="en-US" sz="10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DF1412D0-4E1F-3F9C-12A2-CE7842035A3F}"/>
              </a:ext>
            </a:extLst>
          </p:cNvPr>
          <p:cNvSpPr/>
          <p:nvPr/>
        </p:nvSpPr>
        <p:spPr>
          <a:xfrm>
            <a:off x="3366412" y="4003004"/>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Colleen Jordan</a:t>
            </a:r>
          </a:p>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JBER</a:t>
            </a:r>
          </a:p>
        </p:txBody>
      </p:sp>
      <p:sp>
        <p:nvSpPr>
          <p:cNvPr id="6" name="Rectangle: Rounded Corners 5">
            <a:extLst>
              <a:ext uri="{FF2B5EF4-FFF2-40B4-BE49-F238E27FC236}">
                <a16:creationId xmlns:a16="http://schemas.microsoft.com/office/drawing/2014/main" id="{C5095CB1-F022-0EBB-FDA2-F793A4BF7449}"/>
              </a:ext>
            </a:extLst>
          </p:cNvPr>
          <p:cNvSpPr/>
          <p:nvPr/>
        </p:nvSpPr>
        <p:spPr>
          <a:xfrm>
            <a:off x="3366412" y="4805290"/>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Matt Folk</a:t>
            </a:r>
          </a:p>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Moose Creek Dam</a:t>
            </a:r>
          </a:p>
        </p:txBody>
      </p:sp>
      <p:sp>
        <p:nvSpPr>
          <p:cNvPr id="7" name="Rectangle: Rounded Corners 6">
            <a:extLst>
              <a:ext uri="{FF2B5EF4-FFF2-40B4-BE49-F238E27FC236}">
                <a16:creationId xmlns:a16="http://schemas.microsoft.com/office/drawing/2014/main" id="{53B48631-4D7D-EF51-492F-16341181B193}"/>
              </a:ext>
            </a:extLst>
          </p:cNvPr>
          <p:cNvSpPr/>
          <p:nvPr/>
        </p:nvSpPr>
        <p:spPr>
          <a:xfrm>
            <a:off x="3366412" y="3201212"/>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Geoffrey Ries</a:t>
            </a:r>
          </a:p>
          <a:p>
            <a:pPr algn="ctr" defTabSz="400050">
              <a:lnSpc>
                <a:spcPct val="90000"/>
              </a:lnSpc>
              <a:spcBef>
                <a:spcPct val="0"/>
              </a:spcBef>
              <a:spcAft>
                <a:spcPct val="35000"/>
              </a:spcAft>
              <a:defRPr/>
            </a:pPr>
            <a:r>
              <a:rPr lang="en-US" sz="1400" dirty="0">
                <a:solidFill>
                  <a:prstClr val="black"/>
                </a:solidFill>
                <a:latin typeface="Arial" panose="020B0604020202020204" pitchFamily="34" charset="0"/>
                <a:cs typeface="Arial" panose="020B0604020202020204" pitchFamily="34" charset="0"/>
              </a:rPr>
              <a:t>Civil Works / EAR</a:t>
            </a:r>
          </a:p>
        </p:txBody>
      </p:sp>
      <p:sp>
        <p:nvSpPr>
          <p:cNvPr id="8" name="Rectangle: Rounded Corners 7">
            <a:extLst>
              <a:ext uri="{FF2B5EF4-FFF2-40B4-BE49-F238E27FC236}">
                <a16:creationId xmlns:a16="http://schemas.microsoft.com/office/drawing/2014/main" id="{9A05D570-5F4E-81DF-DF8F-7CD6BAB84731}"/>
              </a:ext>
            </a:extLst>
          </p:cNvPr>
          <p:cNvSpPr/>
          <p:nvPr/>
        </p:nvSpPr>
        <p:spPr>
          <a:xfrm>
            <a:off x="3366412" y="5599625"/>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Rolf Ness</a:t>
            </a:r>
          </a:p>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JBER Runway</a:t>
            </a:r>
          </a:p>
        </p:txBody>
      </p:sp>
      <p:sp>
        <p:nvSpPr>
          <p:cNvPr id="9" name="Rectangle: Rounded Corners 8">
            <a:extLst>
              <a:ext uri="{FF2B5EF4-FFF2-40B4-BE49-F238E27FC236}">
                <a16:creationId xmlns:a16="http://schemas.microsoft.com/office/drawing/2014/main" id="{FB18D342-6B59-001F-FD80-917C8B1E1FEE}"/>
              </a:ext>
            </a:extLst>
          </p:cNvPr>
          <p:cNvSpPr/>
          <p:nvPr/>
        </p:nvSpPr>
        <p:spPr>
          <a:xfrm>
            <a:off x="6356710" y="2371602"/>
            <a:ext cx="288036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Mark Kelliher</a:t>
            </a:r>
            <a:endParaRPr lang="en-US" sz="1400" b="1" dirty="0">
              <a:solidFill>
                <a:prstClr val="black"/>
              </a:solidFill>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Denali Area Office</a:t>
            </a:r>
            <a:endParaRPr kumimoji="0" lang="en-US" sz="10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F3DBB455-A4BF-C3BA-AD69-DE94C1AC7896}"/>
              </a:ext>
            </a:extLst>
          </p:cNvPr>
          <p:cNvSpPr/>
          <p:nvPr/>
        </p:nvSpPr>
        <p:spPr>
          <a:xfrm>
            <a:off x="6768190" y="4012528"/>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John Dutton</a:t>
            </a:r>
            <a:endParaRPr lang="en-US" sz="1400" b="1" dirty="0">
              <a:solidFill>
                <a:prstClr val="black"/>
              </a:solidFill>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Eielson</a:t>
            </a:r>
            <a:endParaRPr kumimoji="0" lang="en-US" sz="1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E20F0C83-0527-CCFE-7D2C-DCF2B3DF67DC}"/>
              </a:ext>
            </a:extLst>
          </p:cNvPr>
          <p:cNvSpPr/>
          <p:nvPr/>
        </p:nvSpPr>
        <p:spPr>
          <a:xfrm>
            <a:off x="6768190" y="3208555"/>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Andrew Posma</a:t>
            </a:r>
            <a:endPar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Fort Wainwright</a:t>
            </a:r>
          </a:p>
        </p:txBody>
      </p:sp>
      <p:sp>
        <p:nvSpPr>
          <p:cNvPr id="12" name="Rectangle: Rounded Corners 11">
            <a:extLst>
              <a:ext uri="{FF2B5EF4-FFF2-40B4-BE49-F238E27FC236}">
                <a16:creationId xmlns:a16="http://schemas.microsoft.com/office/drawing/2014/main" id="{8AAE103B-19AD-5497-C84B-C89A059CFD70}"/>
              </a:ext>
            </a:extLst>
          </p:cNvPr>
          <p:cNvSpPr/>
          <p:nvPr/>
        </p:nvSpPr>
        <p:spPr>
          <a:xfrm>
            <a:off x="6768190" y="4816501"/>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Brad Bradley</a:t>
            </a:r>
            <a:endPar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Fort Greely / Clear</a:t>
            </a:r>
          </a:p>
        </p:txBody>
      </p:sp>
      <p:sp>
        <p:nvSpPr>
          <p:cNvPr id="13" name="Rectangle: Rounded Corners 12">
            <a:extLst>
              <a:ext uri="{FF2B5EF4-FFF2-40B4-BE49-F238E27FC236}">
                <a16:creationId xmlns:a16="http://schemas.microsoft.com/office/drawing/2014/main" id="{6FA997F5-FB73-4343-E62C-AFCB5FF8CFEA}"/>
              </a:ext>
            </a:extLst>
          </p:cNvPr>
          <p:cNvSpPr/>
          <p:nvPr/>
        </p:nvSpPr>
        <p:spPr>
          <a:xfrm>
            <a:off x="4502606" y="1184075"/>
            <a:ext cx="3186788" cy="873277"/>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Jim Jeffords</a:t>
            </a:r>
            <a:endPar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Chief, Construction and Operations</a:t>
            </a:r>
          </a:p>
        </p:txBody>
      </p:sp>
    </p:spTree>
    <p:extLst>
      <p:ext uri="{BB962C8B-B14F-4D97-AF65-F5344CB8AC3E}">
        <p14:creationId xmlns:p14="http://schemas.microsoft.com/office/powerpoint/2010/main" val="10297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pPr algn="ctr"/>
            <a:r>
              <a:rPr lang="en-US" dirty="0">
                <a:solidFill>
                  <a:schemeClr val="tx1"/>
                </a:solidFill>
              </a:rPr>
              <a:t>FY 24 SAFETY</a:t>
            </a:r>
          </a:p>
        </p:txBody>
      </p:sp>
      <p:sp>
        <p:nvSpPr>
          <p:cNvPr id="5" name="TextBox 4">
            <a:extLst>
              <a:ext uri="{FF2B5EF4-FFF2-40B4-BE49-F238E27FC236}">
                <a16:creationId xmlns:a16="http://schemas.microsoft.com/office/drawing/2014/main" id="{F11E0140-928D-AAB9-0165-1247C9CB8BD1}"/>
              </a:ext>
            </a:extLst>
          </p:cNvPr>
          <p:cNvSpPr txBox="1"/>
          <p:nvPr/>
        </p:nvSpPr>
        <p:spPr>
          <a:xfrm>
            <a:off x="2008204" y="6351021"/>
            <a:ext cx="7143879" cy="369332"/>
          </a:xfrm>
          <a:prstGeom prst="rect">
            <a:avLst/>
          </a:prstGeom>
          <a:noFill/>
        </p:spPr>
        <p:txBody>
          <a:bodyPr wrap="none" rtlCol="0">
            <a:spAutoFit/>
          </a:bodyPr>
          <a:lstStyle/>
          <a:p>
            <a:r>
              <a:rPr lang="en-US" dirty="0">
                <a:solidFill>
                  <a:srgbClr val="FF0000"/>
                </a:solidFill>
              </a:rPr>
              <a:t>https://www.usace.army.mil/missions/safety-and-occupational-health/</a:t>
            </a:r>
          </a:p>
        </p:txBody>
      </p:sp>
      <p:graphicFrame>
        <p:nvGraphicFramePr>
          <p:cNvPr id="2" name="Chart 1">
            <a:extLst>
              <a:ext uri="{FF2B5EF4-FFF2-40B4-BE49-F238E27FC236}">
                <a16:creationId xmlns:a16="http://schemas.microsoft.com/office/drawing/2014/main" id="{00000000-0008-0000-0100-000007000000}"/>
              </a:ext>
            </a:extLst>
          </p:cNvPr>
          <p:cNvGraphicFramePr/>
          <p:nvPr/>
        </p:nvGraphicFramePr>
        <p:xfrm>
          <a:off x="291949" y="1498252"/>
          <a:ext cx="5492402" cy="3916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0000000-0008-0000-0100-000008000000}"/>
              </a:ext>
            </a:extLst>
          </p:cNvPr>
          <p:cNvGraphicFramePr/>
          <p:nvPr/>
        </p:nvGraphicFramePr>
        <p:xfrm>
          <a:off x="6132237" y="1498253"/>
          <a:ext cx="5652218" cy="3916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074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a:xfrm>
            <a:off x="203200" y="218101"/>
            <a:ext cx="11335180" cy="832920"/>
          </a:xfrm>
        </p:spPr>
        <p:txBody>
          <a:bodyPr/>
          <a:lstStyle/>
          <a:p>
            <a:pPr algn="ctr"/>
            <a:r>
              <a:rPr lang="en-US" sz="1800" dirty="0">
                <a:solidFill>
                  <a:schemeClr val="tx1"/>
                </a:solidFill>
              </a:rPr>
              <a:t>Engineering best practices </a:t>
            </a:r>
            <a:br>
              <a:rPr lang="en-US" sz="1800" dirty="0">
                <a:solidFill>
                  <a:schemeClr val="tx1"/>
                </a:solidFill>
              </a:rPr>
            </a:br>
            <a:r>
              <a:rPr lang="en-US" sz="1800" dirty="0">
                <a:solidFill>
                  <a:schemeClr val="tx1"/>
                </a:solidFill>
              </a:rPr>
              <a:t>and </a:t>
            </a:r>
            <a:br>
              <a:rPr lang="en-US" sz="1800" dirty="0">
                <a:solidFill>
                  <a:schemeClr val="tx1"/>
                </a:solidFill>
              </a:rPr>
            </a:br>
            <a:r>
              <a:rPr lang="en-US" sz="1800" dirty="0">
                <a:solidFill>
                  <a:schemeClr val="tx1"/>
                </a:solidFill>
              </a:rPr>
              <a:t>AGC – USACE Collaboration Accomplishments  </a:t>
            </a:r>
          </a:p>
        </p:txBody>
      </p:sp>
      <p:sp>
        <p:nvSpPr>
          <p:cNvPr id="2" name="Content Placeholder 2">
            <a:extLst>
              <a:ext uri="{FF2B5EF4-FFF2-40B4-BE49-F238E27FC236}">
                <a16:creationId xmlns:a16="http://schemas.microsoft.com/office/drawing/2014/main" id="{E0545F74-734F-CE2F-0E6C-540B37793F3A}"/>
              </a:ext>
            </a:extLst>
          </p:cNvPr>
          <p:cNvSpPr txBox="1">
            <a:spLocks/>
          </p:cNvSpPr>
          <p:nvPr/>
        </p:nvSpPr>
        <p:spPr>
          <a:xfrm>
            <a:off x="0" y="1226620"/>
            <a:ext cx="11823701" cy="5413279"/>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kumimoji="0" lang="en-US" sz="1600" b="1" i="0" u="none" strike="noStrike" kern="1200" cap="none" spc="0" normalizeH="0" baseline="0" noProof="0" dirty="0">
                <a:ln>
                  <a:noFill/>
                </a:ln>
                <a:solidFill>
                  <a:srgbClr val="0D0D0D"/>
                </a:solidFill>
                <a:effectLst/>
                <a:uLnTx/>
                <a:uFillTx/>
                <a:latin typeface="+mn-lt"/>
                <a:ea typeface="ＭＳ Ｐゴシック" charset="0"/>
                <a:cs typeface="Arial" pitchFamily="34" charset="0"/>
              </a:rPr>
              <a:t>BEST PRACTICES</a:t>
            </a:r>
          </a:p>
          <a:p>
            <a:pPr marR="0" lvl="0" algn="l" defTabSz="914400" rtl="0" eaLnBrk="1" fontAlgn="base" latinLnBrk="0" hangingPunct="1">
              <a:lnSpc>
                <a:spcPct val="100000"/>
              </a:lnSpc>
              <a:spcBef>
                <a:spcPts val="0"/>
              </a:spcBef>
              <a:spcAft>
                <a:spcPct val="0"/>
              </a:spcAft>
              <a:buClrTx/>
              <a:buSzTx/>
              <a:tabLst/>
              <a:defRPr/>
            </a:pPr>
            <a:endParaRPr kumimoji="0" lang="en-US" sz="1600" b="1" i="0" u="none" strike="noStrike" kern="1200" cap="none" spc="0" normalizeH="0" baseline="0" noProof="0" dirty="0">
              <a:ln>
                <a:noFill/>
              </a:ln>
              <a:solidFill>
                <a:srgbClr val="0D0D0D"/>
              </a:solidFill>
              <a:effectLst/>
              <a:uLnTx/>
              <a:uFillTx/>
              <a:latin typeface="+mn-lt"/>
              <a:ea typeface="ＭＳ Ｐゴシック" charset="0"/>
              <a:cs typeface="Arial" pitchFamily="34" charset="0"/>
            </a:endParaRPr>
          </a:p>
          <a:p>
            <a:pPr marL="519113" lvl="1" indent="-292100">
              <a:buFont typeface="Arial" panose="020B0604020202020204" pitchFamily="34" charset="0"/>
              <a:buChar char="•"/>
              <a:defRPr/>
            </a:pPr>
            <a:r>
              <a:rPr kumimoji="0" lang="en-US" sz="1600" b="0" i="0" strike="noStrike" kern="1200" cap="none" spc="0" normalizeH="0" baseline="0" noProof="0" dirty="0">
                <a:ln>
                  <a:noFill/>
                </a:ln>
                <a:solidFill>
                  <a:srgbClr val="0D0D0D"/>
                </a:solidFill>
                <a:effectLst/>
                <a:uLnTx/>
                <a:uFillTx/>
                <a:latin typeface="+mn-lt"/>
                <a:ea typeface="ＭＳ Ｐゴシック" charset="0"/>
                <a:cs typeface="Arial" pitchFamily="34" charset="0"/>
              </a:rPr>
              <a:t>Construction Quality starts with Design Quality </a:t>
            </a:r>
            <a:r>
              <a:rPr kumimoji="0" lang="en-US" sz="1600" b="0" i="0" u="none" strike="noStrike" kern="1200" cap="none" spc="0" normalizeH="0" baseline="0" noProof="0" dirty="0">
                <a:ln>
                  <a:noFill/>
                </a:ln>
                <a:solidFill>
                  <a:srgbClr val="0D0D0D"/>
                </a:solidFill>
                <a:effectLst/>
                <a:uLnTx/>
                <a:uFillTx/>
                <a:latin typeface="+mn-lt"/>
                <a:ea typeface="ＭＳ Ｐゴシック" charset="0"/>
                <a:cs typeface="Arial" pitchFamily="34" charset="0"/>
              </a:rPr>
              <a:t>– </a:t>
            </a:r>
            <a:r>
              <a:rPr kumimoji="0" lang="en-US" sz="1600" b="0" i="1" u="sng" strike="noStrike" kern="1200" cap="none" spc="0" normalizeH="0" baseline="0" noProof="0" dirty="0">
                <a:ln>
                  <a:noFill/>
                </a:ln>
                <a:solidFill>
                  <a:srgbClr val="0D0D0D"/>
                </a:solidFill>
                <a:effectLst/>
                <a:uLnTx/>
                <a:uFillTx/>
                <a:latin typeface="+mn-lt"/>
                <a:ea typeface="ＭＳ Ｐゴシック" charset="0"/>
                <a:cs typeface="Arial" pitchFamily="34" charset="0"/>
              </a:rPr>
              <a:t>“Get the Engineering Right’</a:t>
            </a:r>
          </a:p>
          <a:p>
            <a:pPr marL="512763" lvl="1" indent="-285750">
              <a:buFont typeface="Arial" panose="020B0604020202020204" pitchFamily="34" charset="0"/>
              <a:buChar char="•"/>
              <a:defRPr/>
            </a:pPr>
            <a:r>
              <a:rPr kumimoji="0" lang="en-US" sz="1600" b="0" i="0" u="none" strike="noStrike" kern="1200" cap="none" spc="0" normalizeH="0" baseline="0" noProof="0" dirty="0">
                <a:ln>
                  <a:noFill/>
                </a:ln>
                <a:solidFill>
                  <a:srgbClr val="0D0D0D"/>
                </a:solidFill>
                <a:effectLst/>
                <a:uLnTx/>
                <a:uFillTx/>
                <a:latin typeface="+mn-lt"/>
                <a:ea typeface="ＭＳ Ｐゴシック" charset="0"/>
                <a:cs typeface="Arial" pitchFamily="34" charset="0"/>
              </a:rPr>
              <a:t>Utilize and implement Design Quality Control Plan (DQCP</a:t>
            </a:r>
            <a:r>
              <a:rPr lang="en-US" sz="1600" dirty="0">
                <a:solidFill>
                  <a:srgbClr val="0D0D0D"/>
                </a:solidFill>
                <a:latin typeface="+mn-lt"/>
                <a:ea typeface="ＭＳ Ｐゴシック" charset="0"/>
              </a:rPr>
              <a:t>) </a:t>
            </a:r>
            <a:endParaRPr lang="en-US" sz="1600" dirty="0">
              <a:solidFill>
                <a:srgbClr val="0D0D0D"/>
              </a:solidFill>
              <a:latin typeface="+mn-lt"/>
            </a:endParaRPr>
          </a:p>
          <a:p>
            <a:pPr marL="512763" lvl="1" indent="-285750">
              <a:buFont typeface="Arial" panose="020B0604020202020204" pitchFamily="34" charset="0"/>
              <a:buChar char="•"/>
              <a:defRPr/>
            </a:pPr>
            <a:r>
              <a:rPr lang="en-US" sz="1600" dirty="0">
                <a:solidFill>
                  <a:srgbClr val="0D0D0D"/>
                </a:solidFill>
                <a:latin typeface="+mn-lt"/>
                <a:ea typeface="ＭＳ Ｐゴシック" charset="0"/>
              </a:rPr>
              <a:t>Empower the Design Quality Control Manager (DQCM) to uphold quality standards throughout contract</a:t>
            </a:r>
          </a:p>
          <a:p>
            <a:pPr marL="512763" lvl="1" indent="-285750">
              <a:buFont typeface="Arial" panose="020B0604020202020204" pitchFamily="34" charset="0"/>
              <a:buChar char="•"/>
              <a:defRPr/>
            </a:pPr>
            <a:r>
              <a:rPr lang="en-US" sz="1600" dirty="0">
                <a:solidFill>
                  <a:srgbClr val="0D0D0D"/>
                </a:solidFill>
                <a:latin typeface="+mn-lt"/>
              </a:rPr>
              <a:t>Maintain healthy and effective partnership through communication, collaboration, and commitment.</a:t>
            </a:r>
            <a:endParaRPr lang="en-US" sz="1600" b="1" dirty="0">
              <a:solidFill>
                <a:srgbClr val="221F20"/>
              </a:solidFill>
              <a:latin typeface="+mn-lt"/>
              <a:ea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lang="en-US" sz="2800" dirty="0">
              <a:solidFill>
                <a:srgbClr val="0D0D0D"/>
              </a:solidFill>
              <a:latin typeface="+mn-lt"/>
            </a:endParaRPr>
          </a:p>
          <a:p>
            <a:pPr algn="l"/>
            <a:r>
              <a:rPr lang="en-US" sz="1600" b="1" i="0" dirty="0">
                <a:solidFill>
                  <a:srgbClr val="0D0D0D"/>
                </a:solidFill>
                <a:effectLst/>
                <a:latin typeface="+mn-lt"/>
              </a:rPr>
              <a:t>AGC - USACE COLLABORATION ACCOMPLISHMENTS</a:t>
            </a:r>
          </a:p>
          <a:p>
            <a:pPr algn="l"/>
            <a:endParaRPr lang="en-US" sz="1600" b="1" i="0" dirty="0">
              <a:solidFill>
                <a:srgbClr val="0D0D0D"/>
              </a:solidFill>
              <a:effectLst/>
              <a:latin typeface="+mn-lt"/>
            </a:endParaRPr>
          </a:p>
          <a:p>
            <a:pPr marL="514350" indent="-285750" algn="l">
              <a:buFont typeface="Arial" panose="020B0604020202020204" pitchFamily="34" charset="0"/>
              <a:buChar char="•"/>
            </a:pPr>
            <a:r>
              <a:rPr kumimoji="0" lang="en-US" sz="1600" b="0" i="0" u="none" strike="noStrike" kern="1200" cap="none" spc="0" normalizeH="0" baseline="0" noProof="0" dirty="0">
                <a:ln>
                  <a:noFill/>
                </a:ln>
                <a:solidFill>
                  <a:schemeClr val="tx1"/>
                </a:solidFill>
                <a:effectLst/>
                <a:uLnTx/>
                <a:uFillTx/>
                <a:latin typeface="+mn-lt"/>
                <a:ea typeface="ＭＳ Ｐゴシック" charset="0"/>
                <a:cs typeface="Arial" pitchFamily="34" charset="0"/>
              </a:rPr>
              <a:t>Integrating Milestone Outlines Design Build (DB) and Design-Bid-Build (DBB) Requests for Proposal (RFPs) – Improves clarity, reduces submittal rejections, and enhances delivery.</a:t>
            </a:r>
          </a:p>
          <a:p>
            <a:pPr marL="514350" indent="-285750" algn="l"/>
            <a:endParaRPr kumimoji="0" lang="en-US" sz="1600" b="0" i="0" u="none" strike="noStrike" kern="1200" cap="none" spc="0" normalizeH="0" baseline="0" noProof="0" dirty="0">
              <a:ln>
                <a:noFill/>
              </a:ln>
              <a:solidFill>
                <a:schemeClr val="tx1"/>
              </a:solidFill>
              <a:effectLst/>
              <a:uLnTx/>
              <a:uFillTx/>
              <a:latin typeface="+mn-lt"/>
              <a:ea typeface="ＭＳ Ｐゴシック" charset="0"/>
              <a:cs typeface="Arial" pitchFamily="34" charset="0"/>
            </a:endParaRPr>
          </a:p>
          <a:p>
            <a:pPr marL="514350" indent="-285750" algn="l">
              <a:buFont typeface="Arial" panose="020B0604020202020204" pitchFamily="34" charset="0"/>
              <a:buChar char="•"/>
            </a:pPr>
            <a:r>
              <a:rPr lang="en-US" sz="1600" dirty="0">
                <a:solidFill>
                  <a:schemeClr val="tx1"/>
                </a:solidFill>
                <a:latin typeface="+mn-lt"/>
                <a:cs typeface="Calibri" panose="020F0502020204030204" pitchFamily="34" charset="0"/>
              </a:rPr>
              <a:t>Including Construction Phase Services Task Orders on DBB projects – Ensures prompt Request for Information (RFI) resolution preventing schedule and cost overruns during construction. </a:t>
            </a:r>
          </a:p>
          <a:p>
            <a:pPr marL="514350" indent="-285750" algn="l"/>
            <a:endParaRPr lang="en-US" sz="1600" dirty="0">
              <a:solidFill>
                <a:schemeClr val="tx1"/>
              </a:solidFill>
              <a:latin typeface="+mn-lt"/>
              <a:cs typeface="Calibri" panose="020F0502020204030204" pitchFamily="34" charset="0"/>
            </a:endParaRPr>
          </a:p>
          <a:p>
            <a:pPr marL="514350" indent="-285750" algn="l">
              <a:buFont typeface="Arial" panose="020B0604020202020204" pitchFamily="34" charset="0"/>
              <a:buChar char="•"/>
            </a:pPr>
            <a:r>
              <a:rPr lang="en-US" sz="1600" i="0" dirty="0">
                <a:solidFill>
                  <a:schemeClr val="tx1"/>
                </a:solidFill>
                <a:effectLst/>
                <a:latin typeface="+mn-lt"/>
              </a:rPr>
              <a:t>Revised drawing specifications stating the graphic standards for drawings in the RFP will be maintained post award using the same standards. Puts the onus on the USG to assure to current AEC graphic standards are provide in the RFP.</a:t>
            </a:r>
          </a:p>
          <a:p>
            <a:pPr marL="514350" indent="-285750" algn="l">
              <a:buFont typeface="Arial" panose="020B0604020202020204" pitchFamily="34" charset="0"/>
              <a:buChar char="•"/>
            </a:pPr>
            <a:endParaRPr lang="en-US" sz="1600" dirty="0">
              <a:solidFill>
                <a:schemeClr val="tx1"/>
              </a:solidFill>
              <a:latin typeface="+mn-lt"/>
            </a:endParaRPr>
          </a:p>
          <a:p>
            <a:pPr marL="514350" indent="-285750" algn="l">
              <a:buFont typeface="Arial" panose="020B0604020202020204" pitchFamily="34" charset="0"/>
              <a:buChar char="•"/>
            </a:pPr>
            <a:r>
              <a:rPr lang="en-US" sz="1600" i="0" dirty="0">
                <a:solidFill>
                  <a:schemeClr val="tx1"/>
                </a:solidFill>
                <a:effectLst/>
                <a:latin typeface="+mn-lt"/>
              </a:rPr>
              <a:t>Provided Cyber Security Guidance for </a:t>
            </a:r>
            <a:r>
              <a:rPr kumimoji="0" lang="en-US" sz="1600" b="0" i="0" u="none" strike="noStrike" kern="1200" cap="none" spc="0" normalizeH="0" baseline="0" noProof="0" dirty="0">
                <a:ln>
                  <a:noFill/>
                </a:ln>
                <a:solidFill>
                  <a:schemeClr val="tx1"/>
                </a:solidFill>
                <a:effectLst/>
                <a:uLnTx/>
                <a:uFillTx/>
                <a:latin typeface="Arial"/>
                <a:ea typeface="ＭＳ Ｐゴシック" charset="0"/>
                <a:cs typeface="Arial" pitchFamily="34" charset="0"/>
              </a:rPr>
              <a:t>Digital/Analog Systems in the areas of UFC compliance, personnel training requirements and FAR compliance prohibitions for brand specific products</a:t>
            </a:r>
            <a:r>
              <a:rPr lang="en-US" sz="1600" i="0" dirty="0">
                <a:solidFill>
                  <a:schemeClr val="tx1"/>
                </a:solidFill>
                <a:effectLst/>
                <a:latin typeface="+mn-lt"/>
              </a:rPr>
              <a:t>. </a:t>
            </a:r>
          </a:p>
          <a:p>
            <a:pPr algn="l"/>
            <a:endParaRPr lang="en-US" sz="2000" dirty="0">
              <a:solidFill>
                <a:srgbClr val="0D0D0D"/>
              </a:solidFill>
              <a:latin typeface="+mn-lt"/>
            </a:endParaRPr>
          </a:p>
          <a:p>
            <a:pPr marR="0" lvl="0" algn="l" defTabSz="914400" rtl="0" eaLnBrk="1" fontAlgn="base" latinLnBrk="0" hangingPunct="1">
              <a:lnSpc>
                <a:spcPct val="100000"/>
              </a:lnSpc>
              <a:spcBef>
                <a:spcPts val="0"/>
              </a:spcBef>
              <a:spcAft>
                <a:spcPct val="0"/>
              </a:spcAft>
              <a:buClrTx/>
              <a:buSzTx/>
              <a:tabLst/>
              <a:defRPr/>
            </a:pPr>
            <a:endParaRPr kumimoji="0" lang="en-US" sz="18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221F20"/>
                </a:solidFill>
                <a:effectLst/>
                <a:uLnTx/>
                <a:uFillTx/>
                <a:latin typeface="Arial"/>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rgbClr val="221F20"/>
              </a:solidFill>
              <a:effectLst/>
              <a:uLnTx/>
              <a:uFillTx/>
              <a:latin typeface="Arial"/>
              <a:ea typeface="Calibri" panose="020F0502020204030204" pitchFamily="34" charset="0"/>
              <a:cs typeface="Arial" pitchFamily="34" charset="0"/>
            </a:endParaRPr>
          </a:p>
        </p:txBody>
      </p:sp>
      <p:pic>
        <p:nvPicPr>
          <p:cNvPr id="6" name="Picture 5">
            <a:extLst>
              <a:ext uri="{FF2B5EF4-FFF2-40B4-BE49-F238E27FC236}">
                <a16:creationId xmlns:a16="http://schemas.microsoft.com/office/drawing/2014/main" id="{942777DA-C4EF-92E6-B465-9B3601BF20F5}"/>
              </a:ext>
            </a:extLst>
          </p:cNvPr>
          <p:cNvPicPr>
            <a:picLocks noChangeAspect="1"/>
          </p:cNvPicPr>
          <p:nvPr/>
        </p:nvPicPr>
        <p:blipFill>
          <a:blip r:embed="rId2"/>
          <a:stretch>
            <a:fillRect/>
          </a:stretch>
        </p:blipFill>
        <p:spPr>
          <a:xfrm>
            <a:off x="9998704" y="1348541"/>
            <a:ext cx="1824997" cy="1409900"/>
          </a:xfrm>
          <a:prstGeom prst="rect">
            <a:avLst/>
          </a:prstGeom>
          <a:ln>
            <a:noFill/>
          </a:ln>
          <a:effectLst>
            <a:softEdge rad="112500"/>
          </a:effectLst>
        </p:spPr>
      </p:pic>
    </p:spTree>
    <p:extLst>
      <p:ext uri="{BB962C8B-B14F-4D97-AF65-F5344CB8AC3E}">
        <p14:creationId xmlns:p14="http://schemas.microsoft.com/office/powerpoint/2010/main" val="92923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all" spc="0" normalizeH="0" baseline="0" noProof="0" dirty="0">
                <a:ln>
                  <a:noFill/>
                </a:ln>
                <a:solidFill>
                  <a:schemeClr val="tx1"/>
                </a:solidFill>
                <a:effectLst/>
                <a:uLnTx/>
                <a:uFillTx/>
                <a:latin typeface="Arial" pitchFamily="34" charset="0"/>
                <a:ea typeface="ＭＳ Ｐゴシック" charset="0"/>
                <a:cs typeface="Arial" pitchFamily="34" charset="0"/>
              </a:rPr>
              <a:t>Best practices contracting</a:t>
            </a:r>
          </a:p>
        </p:txBody>
      </p:sp>
      <p:sp>
        <p:nvSpPr>
          <p:cNvPr id="2" name="Content Placeholder 2">
            <a:extLst>
              <a:ext uri="{FF2B5EF4-FFF2-40B4-BE49-F238E27FC236}">
                <a16:creationId xmlns:a16="http://schemas.microsoft.com/office/drawing/2014/main" id="{EE2CD2F1-28F5-2CB2-251E-60C8811A8FA3}"/>
              </a:ext>
            </a:extLst>
          </p:cNvPr>
          <p:cNvSpPr txBox="1">
            <a:spLocks/>
          </p:cNvSpPr>
          <p:nvPr/>
        </p:nvSpPr>
        <p:spPr>
          <a:xfrm>
            <a:off x="266700" y="950550"/>
            <a:ext cx="11658600" cy="560070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Participate in Market Research</a:t>
            </a:r>
            <a:endParaRPr kumimoji="0" lang="en-US" sz="18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227013" marR="0" lvl="1" indent="-227013" algn="l" defTabSz="914400" rtl="0" eaLnBrk="1" fontAlgn="base" latinLnBrk="0" hangingPunct="1">
              <a:lnSpc>
                <a:spcPct val="100000"/>
              </a:lnSpc>
              <a:spcBef>
                <a:spcPts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Track SAM.gov (</a:t>
            </a:r>
            <a:r>
              <a:rPr kumimoji="0" lang="en-US" sz="18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hlinkClick r:id="rId3"/>
              </a:rPr>
              <a:t>https://sam.gov/</a:t>
            </a:r>
            <a:r>
              <a:rPr kumimoji="0" lang="en-US" sz="18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 and respond to sources sought notices – for AK District USACE announcements use keyword “W911KB” </a:t>
            </a: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If you’ve never worked with the Alaska District before, consider – </a:t>
            </a:r>
            <a:endParaRPr kumimoji="0" lang="en-US" sz="18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	Subcontracting     OR        Partnership (JV, Mentor Protégé)</a:t>
            </a: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Know the solicitation, Ask questions during solicitation process, Attend site visits</a:t>
            </a:r>
          </a:p>
          <a:p>
            <a:pPr lvl="1">
              <a:defRPr/>
            </a:pPr>
            <a:r>
              <a:rPr lang="en-US" sz="1800" dirty="0">
                <a:solidFill>
                  <a:srgbClr val="000000">
                    <a:lumMod val="75000"/>
                    <a:lumOff val="25000"/>
                  </a:srgbClr>
                </a:solidFill>
              </a:rPr>
              <a:t>Submit everything that is asked for in solicitation, </a:t>
            </a:r>
          </a:p>
          <a:p>
            <a:pPr lvl="1">
              <a:defRPr/>
            </a:pPr>
            <a:r>
              <a:rPr lang="en-US" sz="1800" dirty="0">
                <a:solidFill>
                  <a:srgbClr val="000000">
                    <a:lumMod val="75000"/>
                    <a:lumOff val="25000"/>
                  </a:srgbClr>
                </a:solidFill>
              </a:rPr>
              <a:t>Make it as simple for the Government to evaluate your proposal as you can</a:t>
            </a:r>
          </a:p>
          <a:p>
            <a:pPr marL="227013" marR="0" lvl="1" indent="-227013" algn="l" defTabSz="914400" rtl="0" eaLnBrk="1" fontAlgn="base" latinLnBrk="0" hangingPunct="1">
              <a:lnSpc>
                <a:spcPct val="100000"/>
              </a:lnSpc>
              <a:spcBef>
                <a:spcPts val="0"/>
              </a:spcBef>
              <a:spcAft>
                <a:spcPct val="0"/>
              </a:spcAft>
              <a:buClrTx/>
              <a:buSzTx/>
              <a:buFontTx/>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FY24 Lessons Learned</a:t>
            </a:r>
          </a:p>
          <a:p>
            <a:pPr marR="0" lvl="1">
              <a:lnSpc>
                <a:spcPct val="100000"/>
              </a:lnSpc>
              <a:buClrTx/>
              <a:buSzTx/>
              <a:tabLst/>
              <a:defRPr/>
            </a:pPr>
            <a:r>
              <a:rPr lang="en-US" sz="1800" dirty="0">
                <a:solidFill>
                  <a:srgbClr val="000000">
                    <a:lumMod val="75000"/>
                    <a:lumOff val="25000"/>
                  </a:srgbClr>
                </a:solidFill>
              </a:rPr>
              <a:t>PLAs adding about 30 days to solicitation time (Enterprise Wide)</a:t>
            </a:r>
          </a:p>
          <a:p>
            <a:pPr marR="0" lvl="1">
              <a:lnSpc>
                <a:spcPct val="100000"/>
              </a:lnSpc>
              <a:buClrTx/>
              <a:buSzTx/>
              <a:tabLst/>
              <a:defRPr/>
            </a:pPr>
            <a:r>
              <a:rPr lang="en-US" sz="1800" dirty="0">
                <a:solidFill>
                  <a:srgbClr val="000000">
                    <a:lumMod val="75000"/>
                    <a:lumOff val="25000"/>
                  </a:srgbClr>
                </a:solidFill>
              </a:rPr>
              <a:t>8a sole source are still important tool for meeting short suspense EOY requirements</a:t>
            </a:r>
          </a:p>
          <a:p>
            <a:pPr marL="0" marR="0" lvl="1" indent="0" algn="l" defTabSz="914400" rtl="0" eaLnBrk="1" fontAlgn="base" latinLnBrk="0" hangingPunct="1">
              <a:lnSpc>
                <a:spcPct val="100000"/>
              </a:lnSpc>
              <a:spcBef>
                <a:spcPts val="0"/>
              </a:spcBef>
              <a:spcAft>
                <a:spcPct val="0"/>
              </a:spcAft>
              <a:buClrTx/>
              <a:buSzTx/>
              <a:buNone/>
              <a:tabLst/>
              <a:defRPr/>
            </a:pPr>
            <a:endParaRPr lang="en-US" sz="1800" dirty="0">
              <a:solidFill>
                <a:srgbClr val="000000">
                  <a:lumMod val="75000"/>
                  <a:lumOff val="25000"/>
                </a:srgbClr>
              </a:solidFill>
            </a:endParaRPr>
          </a:p>
          <a:p>
            <a:pPr marL="0" marR="0" lvl="1" indent="0" algn="l" defTabSz="914400" rtl="0" eaLnBrk="1" fontAlgn="base" latinLnBrk="0" hangingPunct="1">
              <a:lnSpc>
                <a:spcPct val="100000"/>
              </a:lnSpc>
              <a:spcBef>
                <a:spcPts val="0"/>
              </a:spcBef>
              <a:spcAft>
                <a:spcPct val="0"/>
              </a:spcAft>
              <a:buClrTx/>
              <a:buSzTx/>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FY25 Looking forward</a:t>
            </a:r>
          </a:p>
          <a:p>
            <a:pPr lvl="1">
              <a:defRPr/>
            </a:pPr>
            <a:r>
              <a:rPr kumimoji="0" lang="en-US" sz="180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USACE will deploy</a:t>
            </a:r>
            <a:r>
              <a:rPr lang="en-US" sz="1800" dirty="0">
                <a:solidFill>
                  <a:srgbClr val="000000">
                    <a:lumMod val="75000"/>
                    <a:lumOff val="25000"/>
                  </a:srgbClr>
                </a:solidFill>
              </a:rPr>
              <a:t> a new Army Contract Writing System – Alaska District, Mid to Late February 2025</a:t>
            </a:r>
          </a:p>
          <a:p>
            <a:pPr lvl="1">
              <a:defRPr/>
            </a:pPr>
            <a:r>
              <a:rPr lang="en-US" sz="1800" dirty="0">
                <a:solidFill>
                  <a:srgbClr val="000000">
                    <a:lumMod val="75000"/>
                    <a:lumOff val="25000"/>
                  </a:srgbClr>
                </a:solidFill>
              </a:rPr>
              <a:t>Stipends on Design Build Projects</a:t>
            </a:r>
          </a:p>
          <a:p>
            <a:pPr marL="0" lvl="1" indent="0">
              <a:buNone/>
              <a:defRPr/>
            </a:pPr>
            <a:endParaRPr lang="en-US" sz="1800" dirty="0">
              <a:solidFill>
                <a:srgbClr val="000000">
                  <a:lumMod val="75000"/>
                  <a:lumOff val="25000"/>
                </a:srgbClr>
              </a:solidFill>
            </a:endParaRPr>
          </a:p>
          <a:p>
            <a:pPr marL="0" lvl="1" indent="0">
              <a:buNone/>
              <a:defRPr/>
            </a:pPr>
            <a:r>
              <a:rPr kumimoji="0" lang="en-US" sz="1800" b="1"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Communicate freely to resolve issues at the lowest level at the time of their occurrence</a:t>
            </a:r>
          </a:p>
          <a:p>
            <a:pPr marL="0" lvl="1" indent="0">
              <a:buNone/>
              <a:defRPr/>
            </a:pPr>
            <a:endParaRPr kumimoji="0" lang="en-US" sz="180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227013" marR="0" lvl="1" indent="-227013" algn="l" defTabSz="914400" rtl="0" eaLnBrk="1" fontAlgn="base" latinLnBrk="0" hangingPunct="1">
              <a:lnSpc>
                <a:spcPct val="100000"/>
              </a:lnSpc>
              <a:spcBef>
                <a:spcPts val="0"/>
              </a:spcBef>
              <a:spcAft>
                <a:spcPct val="0"/>
              </a:spcAft>
              <a:buClrTx/>
              <a:buSzTx/>
              <a:buFontTx/>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461963" marR="0" lvl="2" indent="-234950"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US" sz="15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158546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E0ECFEE-7E06-C514-980C-12FB5165E9B5}"/>
              </a:ext>
            </a:extLst>
          </p:cNvPr>
          <p:cNvSpPr>
            <a:spLocks noGrp="1"/>
          </p:cNvSpPr>
          <p:nvPr>
            <p:ph type="title"/>
          </p:nvPr>
        </p:nvSpPr>
        <p:spPr>
          <a:xfrm>
            <a:off x="902494" y="172977"/>
            <a:ext cx="10387012" cy="833437"/>
          </a:xfrm>
        </p:spPr>
        <p:txBody>
          <a:bodyPr/>
          <a:lstStyle/>
          <a:p>
            <a:pPr algn="ctr"/>
            <a:r>
              <a:rPr lang="en-US" dirty="0"/>
              <a:t>Project labor agreements (PLA’</a:t>
            </a:r>
            <a:r>
              <a:rPr lang="en-US" cap="none" dirty="0"/>
              <a:t>s</a:t>
            </a:r>
            <a:r>
              <a:rPr lang="en-US" dirty="0"/>
              <a:t>)</a:t>
            </a:r>
          </a:p>
        </p:txBody>
      </p:sp>
      <p:sp>
        <p:nvSpPr>
          <p:cNvPr id="3" name="TextBox 2">
            <a:extLst>
              <a:ext uri="{FF2B5EF4-FFF2-40B4-BE49-F238E27FC236}">
                <a16:creationId xmlns:a16="http://schemas.microsoft.com/office/drawing/2014/main" id="{A9F6A7CC-E13B-C44B-EA48-A428DB835AFF}"/>
              </a:ext>
            </a:extLst>
          </p:cNvPr>
          <p:cNvSpPr txBox="1"/>
          <p:nvPr/>
        </p:nvSpPr>
        <p:spPr>
          <a:xfrm>
            <a:off x="1132514" y="1426128"/>
            <a:ext cx="8992998" cy="4247317"/>
          </a:xfrm>
          <a:prstGeom prst="rect">
            <a:avLst/>
          </a:prstGeom>
          <a:noFill/>
        </p:spPr>
        <p:txBody>
          <a:bodyPr wrap="square" rtlCol="0">
            <a:spAutoFit/>
          </a:bodyPr>
          <a:lstStyle/>
          <a:p>
            <a:pPr marL="285750" indent="-285750">
              <a:buFont typeface="Arial" panose="020B0604020202020204" pitchFamily="34" charset="0"/>
              <a:buChar char="•"/>
            </a:pPr>
            <a:r>
              <a:rPr lang="en-US" dirty="0"/>
              <a:t>Executive Order 14063 implementing the new PLA rule is effective for new solicitations entered into on or after </a:t>
            </a:r>
            <a:r>
              <a:rPr lang="en-US" u="sng" dirty="0"/>
              <a:t>22 January 2024</a:t>
            </a:r>
            <a:r>
              <a:rPr lang="en-US" dirty="0"/>
              <a:t>.</a:t>
            </a:r>
          </a:p>
          <a:p>
            <a:endParaRPr lang="en-US" dirty="0"/>
          </a:p>
          <a:p>
            <a:pPr marL="285750" indent="-285750">
              <a:buFont typeface="Arial" panose="020B0604020202020204" pitchFamily="34" charset="0"/>
              <a:buChar char="•"/>
            </a:pPr>
            <a:r>
              <a:rPr lang="en-US" dirty="0"/>
              <a:t>Required for large-scale construction projects, with performance in the United States and an anticipated total estimated construction contract value of </a:t>
            </a:r>
            <a:r>
              <a:rPr lang="en-US" u="sng" dirty="0"/>
              <a:t>$35 million </a:t>
            </a:r>
            <a:r>
              <a:rPr lang="en-US" dirty="0"/>
              <a:t>or greater.  Does not apply to dredging.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Since USACE is not an employer engaged primarily in the building and construction industry, USACE will neither negotiate nor become signatory to a PLA.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Alaska District is using the basic version of FAR Clause 52.222-33, Notice of Requirement for Project Labor Agreement, (all offerors required to submit a PLA with their offer); the PLA will be evaluated during the source selection process on an Acceptable/Unacceptable basis.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3845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all" spc="0" normalizeH="0" baseline="0" noProof="0" dirty="0">
                <a:ln>
                  <a:noFill/>
                </a:ln>
                <a:solidFill>
                  <a:srgbClr val="000000"/>
                </a:solidFill>
                <a:effectLst/>
                <a:uLnTx/>
                <a:uFillTx/>
                <a:latin typeface="Arial" pitchFamily="34" charset="0"/>
                <a:ea typeface="ＭＳ Ｐゴシック" charset="0"/>
                <a:cs typeface="Arial" pitchFamily="34" charset="0"/>
              </a:rPr>
              <a:t>Best practices Small Business Execution</a:t>
            </a:r>
          </a:p>
        </p:txBody>
      </p:sp>
      <p:sp>
        <p:nvSpPr>
          <p:cNvPr id="3" name="Content Placeholder 2">
            <a:extLst>
              <a:ext uri="{FF2B5EF4-FFF2-40B4-BE49-F238E27FC236}">
                <a16:creationId xmlns:a16="http://schemas.microsoft.com/office/drawing/2014/main" id="{D2834A16-1324-E7D9-2B8D-6B3AB01A69C4}"/>
              </a:ext>
            </a:extLst>
          </p:cNvPr>
          <p:cNvSpPr txBox="1">
            <a:spLocks/>
          </p:cNvSpPr>
          <p:nvPr/>
        </p:nvSpPr>
        <p:spPr>
          <a:xfrm>
            <a:off x="136319" y="1154599"/>
            <a:ext cx="11658600" cy="560070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b="1">
                <a:solidFill>
                  <a:srgbClr val="000000">
                    <a:lumMod val="75000"/>
                    <a:lumOff val="25000"/>
                  </a:srgbClr>
                </a:solidFill>
              </a:rPr>
              <a:t>Communicate</a:t>
            </a:r>
            <a:r>
              <a:rPr kumimoji="0" lang="en-US" sz="2100" b="1"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rPr>
              <a:t> &amp; Stay </a:t>
            </a:r>
            <a:r>
              <a:rPr lang="en-US" b="1">
                <a:solidFill>
                  <a:srgbClr val="000000">
                    <a:lumMod val="75000"/>
                    <a:lumOff val="25000"/>
                  </a:srgbClr>
                </a:solidFill>
              </a:rPr>
              <a:t>up to Date</a:t>
            </a:r>
            <a:endParaRPr kumimoji="0" lang="en-US" sz="1000" b="1"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Courier New" panose="02070309020205020404" pitchFamily="49" charset="0"/>
              <a:buChar char="o"/>
              <a:tabLst/>
              <a:defRPr/>
            </a:pPr>
            <a:endParaRPr kumimoji="0" lang="en-US" sz="1000" b="1"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19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rPr>
              <a:t>Participate in Market Research</a:t>
            </a: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14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sz="1900">
                <a:solidFill>
                  <a:srgbClr val="000000">
                    <a:lumMod val="75000"/>
                    <a:lumOff val="25000"/>
                  </a:srgbClr>
                </a:solidFill>
                <a:ea typeface="ＭＳ Ｐゴシック" charset="0"/>
              </a:rPr>
              <a:t>Keep capabilities statements updated</a:t>
            </a:r>
          </a:p>
          <a:p>
            <a:pPr marR="0" lvl="1" indent="0" algn="l" defTabSz="914400" rtl="0" eaLnBrk="1" fontAlgn="base" latinLnBrk="0" hangingPunct="1">
              <a:lnSpc>
                <a:spcPct val="100000"/>
              </a:lnSpc>
              <a:spcBef>
                <a:spcPts val="0"/>
              </a:spcBef>
              <a:spcAft>
                <a:spcPct val="0"/>
              </a:spcAft>
              <a:buClrTx/>
              <a:buSzTx/>
              <a:buNone/>
              <a:tabLst/>
              <a:defRPr/>
            </a:pPr>
            <a:endParaRPr lang="en-US" sz="1900">
              <a:solidFill>
                <a:srgbClr val="000000">
                  <a:lumMod val="75000"/>
                  <a:lumOff val="25000"/>
                </a:srgbClr>
              </a:solidFill>
              <a:ea typeface="ＭＳ Ｐゴシック"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sz="1900">
                <a:solidFill>
                  <a:srgbClr val="000000">
                    <a:lumMod val="75000"/>
                    <a:lumOff val="25000"/>
                  </a:srgbClr>
                </a:solidFill>
                <a:ea typeface="ＭＳ Ｐゴシック" charset="0"/>
              </a:rPr>
              <a:t>Long-term Contract Opportunities</a:t>
            </a:r>
          </a:p>
          <a:p>
            <a:pPr marL="804863" lvl="2" indent="-342900">
              <a:buFont typeface="Courier New" panose="02070309020205020404" pitchFamily="49" charset="0"/>
              <a:buChar char="o"/>
            </a:pPr>
            <a:r>
              <a:rPr lang="en-US" sz="1800">
                <a:solidFill>
                  <a:srgbClr val="000000">
                    <a:lumMod val="75000"/>
                    <a:lumOff val="25000"/>
                  </a:srgbClr>
                </a:solidFill>
                <a:ea typeface="ＭＳ Ｐゴシック" charset="0"/>
              </a:rPr>
              <a:t>(POA SB site below)</a:t>
            </a:r>
            <a:endParaRPr lang="en-US" sz="1400" noProof="0">
              <a:solidFill>
                <a:srgbClr val="000000">
                  <a:lumMod val="75000"/>
                  <a:lumOff val="25000"/>
                </a:srgbClr>
              </a:solidFill>
              <a:ea typeface="ＭＳ Ｐゴシック" charset="0"/>
            </a:endParaRPr>
          </a:p>
          <a:p>
            <a:pPr marR="0" lvl="1" indent="0" algn="l" defTabSz="914400" rtl="0" eaLnBrk="1" fontAlgn="base" latinLnBrk="0" hangingPunct="1">
              <a:lnSpc>
                <a:spcPct val="100000"/>
              </a:lnSpc>
              <a:spcBef>
                <a:spcPts val="0"/>
              </a:spcBef>
              <a:spcAft>
                <a:spcPct val="0"/>
              </a:spcAft>
              <a:buClrTx/>
              <a:buSzTx/>
              <a:buNone/>
              <a:tabLst/>
              <a:defRPr/>
            </a:pPr>
            <a:endParaRPr kumimoji="0" lang="en-US" sz="19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sz="1900">
                <a:solidFill>
                  <a:srgbClr val="000000">
                    <a:lumMod val="75000"/>
                    <a:lumOff val="25000"/>
                  </a:srgbClr>
                </a:solidFill>
                <a:ea typeface="ＭＳ Ｐゴシック" charset="0"/>
              </a:rPr>
              <a:t>USACE Enterprise-wide Upcoming Opportunities:</a:t>
            </a: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8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24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19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rPr>
              <a:t>Procurement Forecast, Calendar, </a:t>
            </a:r>
          </a:p>
          <a:p>
            <a:pPr marL="569913" marR="0" lvl="1" indent="-342900" algn="l" defTabSz="914400" rtl="0" eaLnBrk="1" fontAlgn="base" latinLnBrk="0" hangingPunct="1">
              <a:lnSpc>
                <a:spcPct val="100000"/>
              </a:lnSpc>
              <a:spcBef>
                <a:spcPts val="0"/>
              </a:spcBef>
              <a:spcAft>
                <a:spcPct val="0"/>
              </a:spcAft>
              <a:buClrTx/>
              <a:buSzTx/>
              <a:buNone/>
              <a:tabLst/>
              <a:defRPr/>
            </a:pPr>
            <a:r>
              <a:rPr lang="en-US" sz="1900">
                <a:solidFill>
                  <a:srgbClr val="000000">
                    <a:lumMod val="75000"/>
                    <a:lumOff val="25000"/>
                  </a:srgbClr>
                </a:solidFill>
              </a:rPr>
              <a:t>	</a:t>
            </a:r>
            <a:r>
              <a:rPr kumimoji="0" lang="en-US" sz="19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rPr>
              <a:t>Resources and more at the Alaska District OSBP site:</a:t>
            </a: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19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14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1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rPr>
              <a:t> </a:t>
            </a:r>
          </a:p>
        </p:txBody>
      </p:sp>
      <p:sp>
        <p:nvSpPr>
          <p:cNvPr id="5" name="TextBox 4">
            <a:extLst>
              <a:ext uri="{FF2B5EF4-FFF2-40B4-BE49-F238E27FC236}">
                <a16:creationId xmlns:a16="http://schemas.microsoft.com/office/drawing/2014/main" id="{91DD9E5C-0AE2-B592-3271-8C7099D106BC}"/>
              </a:ext>
            </a:extLst>
          </p:cNvPr>
          <p:cNvSpPr txBox="1"/>
          <p:nvPr/>
        </p:nvSpPr>
        <p:spPr>
          <a:xfrm>
            <a:off x="136319" y="3985508"/>
            <a:ext cx="6620958" cy="261610"/>
          </a:xfrm>
          <a:prstGeom prst="rect">
            <a:avLst/>
          </a:prstGeom>
          <a:noFill/>
        </p:spPr>
        <p:txBody>
          <a:bodyPr wrap="square" rtlCol="0">
            <a:spAutoFit/>
          </a:bodyPr>
          <a:lstStyle/>
          <a:p>
            <a:pPr marL="569913" marR="0" lvl="1" indent="-34290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11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rPr>
              <a:t> </a:t>
            </a:r>
            <a:r>
              <a:rPr kumimoji="0" lang="en-US" sz="11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hlinkClick r:id="rId2"/>
              </a:rPr>
              <a:t>https://www.usace.army.mil/Business-With-Us/Small-Business/Upcoming-Contract-Opportunities/</a:t>
            </a:r>
            <a:r>
              <a:rPr kumimoji="0" lang="en-US" sz="11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rPr>
              <a:t> </a:t>
            </a:r>
          </a:p>
        </p:txBody>
      </p:sp>
      <p:sp>
        <p:nvSpPr>
          <p:cNvPr id="6" name="TextBox 5">
            <a:extLst>
              <a:ext uri="{FF2B5EF4-FFF2-40B4-BE49-F238E27FC236}">
                <a16:creationId xmlns:a16="http://schemas.microsoft.com/office/drawing/2014/main" id="{30F7952C-9619-9FBA-9313-6E565223EE26}"/>
              </a:ext>
            </a:extLst>
          </p:cNvPr>
          <p:cNvSpPr txBox="1"/>
          <p:nvPr/>
        </p:nvSpPr>
        <p:spPr>
          <a:xfrm>
            <a:off x="397081" y="5030568"/>
            <a:ext cx="5943600" cy="261610"/>
          </a:xfrm>
          <a:prstGeom prst="rect">
            <a:avLst/>
          </a:prstGeom>
          <a:noFill/>
        </p:spPr>
        <p:txBody>
          <a:bodyPr wrap="square" rtlCol="0">
            <a:spAutoFit/>
          </a:bodyPr>
          <a:lstStyle/>
          <a:p>
            <a:pPr marL="292100" marR="0" lvl="1" indent="-29210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75000"/>
                    <a:lumOff val="25000"/>
                  </a:srgbClr>
                </a:solidFill>
                <a:effectLst/>
                <a:uLnTx/>
                <a:uFillTx/>
                <a:latin typeface="Arial" pitchFamily="34" charset="0"/>
                <a:ea typeface="+mn-ea"/>
                <a:cs typeface="Arial" pitchFamily="34" charset="0"/>
                <a:hlinkClick r:id="rId3"/>
              </a:rPr>
              <a:t>https://www.poa.usace.army.mil/Business-With-Us/Office-of-Small-Business-Programs/</a:t>
            </a:r>
            <a:endParaRPr kumimoji="0" lang="en-US" sz="1100" b="0" i="0" u="none" strike="noStrike" kern="1200" cap="none" spc="0" normalizeH="0" baseline="0" noProof="0">
              <a:ln>
                <a:noFill/>
              </a:ln>
              <a:solidFill>
                <a:srgbClr val="000000">
                  <a:lumMod val="75000"/>
                  <a:lumOff val="25000"/>
                </a:srgbClr>
              </a:solidFill>
              <a:effectLst/>
              <a:uLnTx/>
              <a:uFillTx/>
              <a:latin typeface="Arial" pitchFamily="34" charset="0"/>
              <a:ea typeface="+mn-ea"/>
              <a:cs typeface="Arial" pitchFamily="34" charset="0"/>
            </a:endParaRPr>
          </a:p>
        </p:txBody>
      </p:sp>
      <p:sp>
        <p:nvSpPr>
          <p:cNvPr id="11" name="Rectangle: Rounded Corners 10">
            <a:extLst>
              <a:ext uri="{FF2B5EF4-FFF2-40B4-BE49-F238E27FC236}">
                <a16:creationId xmlns:a16="http://schemas.microsoft.com/office/drawing/2014/main" id="{9751D091-535C-E59F-BA17-815D693DD57A}"/>
              </a:ext>
            </a:extLst>
          </p:cNvPr>
          <p:cNvSpPr/>
          <p:nvPr/>
        </p:nvSpPr>
        <p:spPr>
          <a:xfrm>
            <a:off x="7218707" y="4510365"/>
            <a:ext cx="3447243" cy="1040405"/>
          </a:xfrm>
          <a:prstGeom prst="roundRect">
            <a:avLst/>
          </a:prstGeom>
          <a:gradFill flip="none" rotWithShape="1">
            <a:gsLst>
              <a:gs pos="0">
                <a:srgbClr val="3F4339">
                  <a:tint val="66000"/>
                  <a:satMod val="160000"/>
                </a:srgbClr>
              </a:gs>
              <a:gs pos="50000">
                <a:srgbClr val="3F4339">
                  <a:tint val="44500"/>
                  <a:satMod val="160000"/>
                </a:srgbClr>
              </a:gs>
              <a:gs pos="100000">
                <a:srgbClr val="3F4339">
                  <a:tint val="23500"/>
                  <a:satMod val="160000"/>
                </a:srgbClr>
              </a:gs>
            </a:gsLst>
            <a:lin ang="2700000" scaled="1"/>
            <a:tileRect/>
          </a:gradFill>
          <a:ln w="9525">
            <a:solidFill>
              <a:schemeClr val="tx1"/>
            </a:solidFill>
            <a:extLst>
              <a:ext uri="{C807C97D-BFC1-408E-A445-0C87EB9F89A2}">
                <ask:lineSketchStyleProps xmlns:ask="http://schemas.microsoft.com/office/drawing/2018/sketchyshapes" sd="1219033472">
                  <a:custGeom>
                    <a:avLst/>
                    <a:gdLst>
                      <a:gd name="connsiteX0" fmla="*/ 0 w 3346575"/>
                      <a:gd name="connsiteY0" fmla="*/ 110869 h 665201"/>
                      <a:gd name="connsiteX1" fmla="*/ 110869 w 3346575"/>
                      <a:gd name="connsiteY1" fmla="*/ 0 h 665201"/>
                      <a:gd name="connsiteX2" fmla="*/ 673340 w 3346575"/>
                      <a:gd name="connsiteY2" fmla="*/ 0 h 665201"/>
                      <a:gd name="connsiteX3" fmla="*/ 1298307 w 3346575"/>
                      <a:gd name="connsiteY3" fmla="*/ 0 h 665201"/>
                      <a:gd name="connsiteX4" fmla="*/ 1860778 w 3346575"/>
                      <a:gd name="connsiteY4" fmla="*/ 0 h 665201"/>
                      <a:gd name="connsiteX5" fmla="*/ 2485745 w 3346575"/>
                      <a:gd name="connsiteY5" fmla="*/ 0 h 665201"/>
                      <a:gd name="connsiteX6" fmla="*/ 3235706 w 3346575"/>
                      <a:gd name="connsiteY6" fmla="*/ 0 h 665201"/>
                      <a:gd name="connsiteX7" fmla="*/ 3346575 w 3346575"/>
                      <a:gd name="connsiteY7" fmla="*/ 110869 h 665201"/>
                      <a:gd name="connsiteX8" fmla="*/ 3346575 w 3346575"/>
                      <a:gd name="connsiteY8" fmla="*/ 554332 h 665201"/>
                      <a:gd name="connsiteX9" fmla="*/ 3235706 w 3346575"/>
                      <a:gd name="connsiteY9" fmla="*/ 665201 h 665201"/>
                      <a:gd name="connsiteX10" fmla="*/ 2641987 w 3346575"/>
                      <a:gd name="connsiteY10" fmla="*/ 665201 h 665201"/>
                      <a:gd name="connsiteX11" fmla="*/ 2110765 w 3346575"/>
                      <a:gd name="connsiteY11" fmla="*/ 665201 h 665201"/>
                      <a:gd name="connsiteX12" fmla="*/ 1454549 w 3346575"/>
                      <a:gd name="connsiteY12" fmla="*/ 665201 h 665201"/>
                      <a:gd name="connsiteX13" fmla="*/ 892078 w 3346575"/>
                      <a:gd name="connsiteY13" fmla="*/ 665201 h 665201"/>
                      <a:gd name="connsiteX14" fmla="*/ 110869 w 3346575"/>
                      <a:gd name="connsiteY14" fmla="*/ 665201 h 665201"/>
                      <a:gd name="connsiteX15" fmla="*/ 0 w 3346575"/>
                      <a:gd name="connsiteY15" fmla="*/ 554332 h 665201"/>
                      <a:gd name="connsiteX16" fmla="*/ 0 w 3346575"/>
                      <a:gd name="connsiteY16" fmla="*/ 110869 h 66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6575" h="665201" fill="none" extrusionOk="0">
                        <a:moveTo>
                          <a:pt x="0" y="110869"/>
                        </a:moveTo>
                        <a:cubicBezTo>
                          <a:pt x="-5072" y="58706"/>
                          <a:pt x="53084" y="2561"/>
                          <a:pt x="110869" y="0"/>
                        </a:cubicBezTo>
                        <a:cubicBezTo>
                          <a:pt x="374146" y="20610"/>
                          <a:pt x="518610" y="23531"/>
                          <a:pt x="673340" y="0"/>
                        </a:cubicBezTo>
                        <a:cubicBezTo>
                          <a:pt x="828070" y="-23531"/>
                          <a:pt x="1075874" y="6408"/>
                          <a:pt x="1298307" y="0"/>
                        </a:cubicBezTo>
                        <a:cubicBezTo>
                          <a:pt x="1520740" y="-6408"/>
                          <a:pt x="1724827" y="-16523"/>
                          <a:pt x="1860778" y="0"/>
                        </a:cubicBezTo>
                        <a:cubicBezTo>
                          <a:pt x="1996729" y="16523"/>
                          <a:pt x="2255276" y="-2940"/>
                          <a:pt x="2485745" y="0"/>
                        </a:cubicBezTo>
                        <a:cubicBezTo>
                          <a:pt x="2716214" y="2940"/>
                          <a:pt x="2984520" y="-11334"/>
                          <a:pt x="3235706" y="0"/>
                        </a:cubicBezTo>
                        <a:cubicBezTo>
                          <a:pt x="3300281" y="-10284"/>
                          <a:pt x="3354594" y="58309"/>
                          <a:pt x="3346575" y="110869"/>
                        </a:cubicBezTo>
                        <a:cubicBezTo>
                          <a:pt x="3347256" y="210537"/>
                          <a:pt x="3342071" y="396605"/>
                          <a:pt x="3346575" y="554332"/>
                        </a:cubicBezTo>
                        <a:cubicBezTo>
                          <a:pt x="3346428" y="612512"/>
                          <a:pt x="3308833" y="672695"/>
                          <a:pt x="3235706" y="665201"/>
                        </a:cubicBezTo>
                        <a:cubicBezTo>
                          <a:pt x="3116671" y="670739"/>
                          <a:pt x="2858559" y="670444"/>
                          <a:pt x="2641987" y="665201"/>
                        </a:cubicBezTo>
                        <a:cubicBezTo>
                          <a:pt x="2425415" y="659958"/>
                          <a:pt x="2371133" y="649711"/>
                          <a:pt x="2110765" y="665201"/>
                        </a:cubicBezTo>
                        <a:cubicBezTo>
                          <a:pt x="1850397" y="680691"/>
                          <a:pt x="1666202" y="688739"/>
                          <a:pt x="1454549" y="665201"/>
                        </a:cubicBezTo>
                        <a:cubicBezTo>
                          <a:pt x="1242896" y="641663"/>
                          <a:pt x="1115062" y="687707"/>
                          <a:pt x="892078" y="665201"/>
                        </a:cubicBezTo>
                        <a:cubicBezTo>
                          <a:pt x="669094" y="642695"/>
                          <a:pt x="344680" y="637759"/>
                          <a:pt x="110869" y="665201"/>
                        </a:cubicBezTo>
                        <a:cubicBezTo>
                          <a:pt x="52276" y="653686"/>
                          <a:pt x="-7924" y="615308"/>
                          <a:pt x="0" y="554332"/>
                        </a:cubicBezTo>
                        <a:cubicBezTo>
                          <a:pt x="3382" y="394222"/>
                          <a:pt x="10999" y="213632"/>
                          <a:pt x="0" y="110869"/>
                        </a:cubicBezTo>
                        <a:close/>
                      </a:path>
                      <a:path w="3346575" h="665201" stroke="0" extrusionOk="0">
                        <a:moveTo>
                          <a:pt x="0" y="110869"/>
                        </a:moveTo>
                        <a:cubicBezTo>
                          <a:pt x="-4480" y="46874"/>
                          <a:pt x="48347" y="484"/>
                          <a:pt x="110869" y="0"/>
                        </a:cubicBezTo>
                        <a:cubicBezTo>
                          <a:pt x="383940" y="-3214"/>
                          <a:pt x="595232" y="34213"/>
                          <a:pt x="798333" y="0"/>
                        </a:cubicBezTo>
                        <a:cubicBezTo>
                          <a:pt x="1001434" y="-34213"/>
                          <a:pt x="1151311" y="21755"/>
                          <a:pt x="1392052" y="0"/>
                        </a:cubicBezTo>
                        <a:cubicBezTo>
                          <a:pt x="1632793" y="-21755"/>
                          <a:pt x="1732336" y="-13289"/>
                          <a:pt x="1954523" y="0"/>
                        </a:cubicBezTo>
                        <a:cubicBezTo>
                          <a:pt x="2176710" y="13289"/>
                          <a:pt x="2292224" y="-14901"/>
                          <a:pt x="2610739" y="0"/>
                        </a:cubicBezTo>
                        <a:cubicBezTo>
                          <a:pt x="2929254" y="14901"/>
                          <a:pt x="2992378" y="13431"/>
                          <a:pt x="3235706" y="0"/>
                        </a:cubicBezTo>
                        <a:cubicBezTo>
                          <a:pt x="3303988" y="-11474"/>
                          <a:pt x="3335896" y="59022"/>
                          <a:pt x="3346575" y="110869"/>
                        </a:cubicBezTo>
                        <a:cubicBezTo>
                          <a:pt x="3356193" y="261737"/>
                          <a:pt x="3360807" y="399912"/>
                          <a:pt x="3346575" y="554332"/>
                        </a:cubicBezTo>
                        <a:cubicBezTo>
                          <a:pt x="3348462" y="616017"/>
                          <a:pt x="3286705" y="663546"/>
                          <a:pt x="3235706" y="665201"/>
                        </a:cubicBezTo>
                        <a:cubicBezTo>
                          <a:pt x="2977415" y="669193"/>
                          <a:pt x="2840515" y="673908"/>
                          <a:pt x="2610739" y="665201"/>
                        </a:cubicBezTo>
                        <a:cubicBezTo>
                          <a:pt x="2380963" y="656494"/>
                          <a:pt x="2289754" y="654724"/>
                          <a:pt x="2017020" y="665201"/>
                        </a:cubicBezTo>
                        <a:cubicBezTo>
                          <a:pt x="1744286" y="675678"/>
                          <a:pt x="1642887" y="646030"/>
                          <a:pt x="1329555" y="665201"/>
                        </a:cubicBezTo>
                        <a:cubicBezTo>
                          <a:pt x="1016224" y="684372"/>
                          <a:pt x="929636" y="653844"/>
                          <a:pt x="642091" y="665201"/>
                        </a:cubicBezTo>
                        <a:cubicBezTo>
                          <a:pt x="354546" y="676558"/>
                          <a:pt x="359490" y="665868"/>
                          <a:pt x="110869" y="665201"/>
                        </a:cubicBezTo>
                        <a:cubicBezTo>
                          <a:pt x="41283" y="657329"/>
                          <a:pt x="-8223" y="603270"/>
                          <a:pt x="0" y="554332"/>
                        </a:cubicBezTo>
                        <a:cubicBezTo>
                          <a:pt x="-2138" y="369734"/>
                          <a:pt x="20530" y="214870"/>
                          <a:pt x="0" y="110869"/>
                        </a:cubicBezTo>
                        <a:close/>
                      </a:path>
                    </a:pathLst>
                  </a:custGeom>
                  <ask:type>
                    <ask:lineSketchNone/>
                  </ask:type>
                </ask:lineSketchStyleProps>
              </a:ext>
            </a:extLst>
          </a:ln>
          <a:effectLst>
            <a:glow rad="63500">
              <a:schemeClr val="accent1">
                <a:satMod val="175000"/>
                <a:alpha val="40000"/>
              </a:schemeClr>
            </a:glo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3847A"/>
              </a:solidFill>
              <a:effectLst/>
              <a:uLnTx/>
              <a:uFillTx/>
              <a:latin typeface="Arial"/>
              <a:ea typeface="+mn-ea"/>
              <a:cs typeface="+mn-cs"/>
            </a:endParaRPr>
          </a:p>
        </p:txBody>
      </p:sp>
      <p:sp>
        <p:nvSpPr>
          <p:cNvPr id="12" name="TextBox 11">
            <a:extLst>
              <a:ext uri="{FF2B5EF4-FFF2-40B4-BE49-F238E27FC236}">
                <a16:creationId xmlns:a16="http://schemas.microsoft.com/office/drawing/2014/main" id="{044FA132-E549-5CE8-03C1-7C3CD03225E3}"/>
              </a:ext>
            </a:extLst>
          </p:cNvPr>
          <p:cNvSpPr txBox="1"/>
          <p:nvPr/>
        </p:nvSpPr>
        <p:spPr>
          <a:xfrm>
            <a:off x="7218707" y="4568902"/>
            <a:ext cx="34472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Total SB $ in FY24</a:t>
            </a:r>
            <a:r>
              <a:rPr kumimoji="0" lang="en-US" sz="1800" b="1" i="0" u="none" strike="noStrike" kern="1200" cap="none" spc="0" normalizeH="0" baseline="0" noProof="0" dirty="0">
                <a:ln>
                  <a:noFill/>
                </a:ln>
                <a:effectLst/>
                <a:uLnTx/>
                <a:uFillTx/>
                <a:latin typeface="Arial"/>
                <a:ea typeface="+mn-ea"/>
                <a:cs typeface="+mn-cs"/>
              </a:rPr>
              <a:t>:</a:t>
            </a:r>
            <a:r>
              <a:rPr kumimoji="0" lang="en-US" sz="1800" b="1" i="0" u="none" strike="noStrike" kern="1200" cap="none" spc="0" normalizeH="0" baseline="0" noProof="0" dirty="0">
                <a:ln>
                  <a:noFill/>
                </a:ln>
                <a:solidFill>
                  <a:srgbClr val="00B050"/>
                </a:solidFill>
                <a:effectLst/>
                <a:uLnTx/>
                <a:uFillTx/>
                <a:latin typeface="Arial"/>
                <a:ea typeface="+mn-ea"/>
                <a:cs typeface="+mn-cs"/>
              </a:rPr>
              <a:t> $355.</a:t>
            </a:r>
            <a:r>
              <a:rPr lang="en-US" b="1" dirty="0">
                <a:solidFill>
                  <a:srgbClr val="00B050"/>
                </a:solidFill>
                <a:latin typeface="Arial"/>
              </a:rPr>
              <a:t>8</a:t>
            </a:r>
            <a:r>
              <a:rPr kumimoji="0" lang="en-US" sz="1800" b="1" i="0" u="none" strike="noStrike" kern="1200" cap="none" spc="0" normalizeH="0" baseline="0" noProof="0" dirty="0">
                <a:ln>
                  <a:noFill/>
                </a:ln>
                <a:solidFill>
                  <a:srgbClr val="00B050"/>
                </a:solidFill>
                <a:effectLst/>
                <a:uLnTx/>
                <a:uFillTx/>
                <a:latin typeface="Arial"/>
                <a:ea typeface="+mn-ea"/>
                <a:cs typeface="+mn-cs"/>
              </a:rPr>
              <a: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B05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rial"/>
                <a:ea typeface="+mn-ea"/>
                <a:cs typeface="+mn-cs"/>
              </a:rPr>
              <a:t>60% </a:t>
            </a:r>
            <a:r>
              <a:rPr kumimoji="0" lang="en-US" sz="1800" b="1" i="0" u="none" strike="noStrike" kern="1200" cap="none" spc="0" normalizeH="0" baseline="0" noProof="0" dirty="0">
                <a:ln>
                  <a:noFill/>
                </a:ln>
                <a:effectLst/>
                <a:uLnTx/>
                <a:uFillTx/>
                <a:latin typeface="Arial"/>
                <a:ea typeface="+mn-ea"/>
                <a:cs typeface="+mn-cs"/>
              </a:rPr>
              <a:t>of actions to SB in FY24</a:t>
            </a:r>
          </a:p>
        </p:txBody>
      </p:sp>
      <p:pic>
        <p:nvPicPr>
          <p:cNvPr id="2" name="Picture 1">
            <a:extLst>
              <a:ext uri="{FF2B5EF4-FFF2-40B4-BE49-F238E27FC236}">
                <a16:creationId xmlns:a16="http://schemas.microsoft.com/office/drawing/2014/main" id="{8F7AE4D7-8C92-CCC1-3230-959BEFB2357F}"/>
              </a:ext>
            </a:extLst>
          </p:cNvPr>
          <p:cNvPicPr>
            <a:picLocks noChangeAspect="1"/>
          </p:cNvPicPr>
          <p:nvPr/>
        </p:nvPicPr>
        <p:blipFill>
          <a:blip r:embed="rId4"/>
          <a:stretch>
            <a:fillRect/>
          </a:stretch>
        </p:blipFill>
        <p:spPr>
          <a:xfrm>
            <a:off x="5980556" y="943793"/>
            <a:ext cx="5923547" cy="2565315"/>
          </a:xfrm>
          <a:prstGeom prst="rect">
            <a:avLst/>
          </a:prstGeom>
        </p:spPr>
      </p:pic>
    </p:spTree>
    <p:extLst>
      <p:ext uri="{BB962C8B-B14F-4D97-AF65-F5344CB8AC3E}">
        <p14:creationId xmlns:p14="http://schemas.microsoft.com/office/powerpoint/2010/main" val="177519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49FD4E-DDB8-9EA5-0500-DF3A3B42277F}"/>
              </a:ext>
            </a:extLst>
          </p:cNvPr>
          <p:cNvPicPr>
            <a:picLocks noGrp="1" noChangeAspect="1"/>
          </p:cNvPicPr>
          <p:nvPr>
            <p:ph sz="quarter" idx="10"/>
          </p:nvPr>
        </p:nvPicPr>
        <p:blipFill>
          <a:blip r:embed="rId2"/>
          <a:stretch>
            <a:fillRect/>
          </a:stretch>
        </p:blipFill>
        <p:spPr>
          <a:xfrm>
            <a:off x="1966676" y="961901"/>
            <a:ext cx="7613743" cy="5881761"/>
          </a:xfrm>
          <a:prstGeom prst="rect">
            <a:avLst/>
          </a:prstGeom>
        </p:spPr>
      </p:pic>
      <p:sp>
        <p:nvSpPr>
          <p:cNvPr id="4" name="Title 3">
            <a:extLst>
              <a:ext uri="{FF2B5EF4-FFF2-40B4-BE49-F238E27FC236}">
                <a16:creationId xmlns:a16="http://schemas.microsoft.com/office/drawing/2014/main" id="{A960F6F1-FD24-1448-D4CE-947750805E39}"/>
              </a:ext>
            </a:extLst>
          </p:cNvPr>
          <p:cNvSpPr>
            <a:spLocks noGrp="1"/>
          </p:cNvSpPr>
          <p:nvPr>
            <p:ph type="title"/>
          </p:nvPr>
        </p:nvSpPr>
        <p:spPr/>
        <p:txBody>
          <a:bodyPr/>
          <a:lstStyle/>
          <a:p>
            <a:pPr algn="ctr"/>
            <a:r>
              <a:rPr lang="en-US" dirty="0"/>
              <a:t>USACE POA Small Business WEBSITE</a:t>
            </a:r>
          </a:p>
        </p:txBody>
      </p:sp>
    </p:spTree>
    <p:extLst>
      <p:ext uri="{BB962C8B-B14F-4D97-AF65-F5344CB8AC3E}">
        <p14:creationId xmlns:p14="http://schemas.microsoft.com/office/powerpoint/2010/main" val="296022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2800" dirty="0"/>
              <a:t>CONTACTS</a:t>
            </a:r>
            <a:br>
              <a:rPr lang="en-US" sz="2800" dirty="0"/>
            </a:br>
            <a:r>
              <a:rPr lang="en-US" sz="2800" dirty="0"/>
              <a:t>U.S. Army Corps of Engineers – Alaska District</a:t>
            </a:r>
          </a:p>
        </p:txBody>
      </p:sp>
      <p:sp>
        <p:nvSpPr>
          <p:cNvPr id="3" name="Content Placeholder 2">
            <a:extLst>
              <a:ext uri="{FF2B5EF4-FFF2-40B4-BE49-F238E27FC236}">
                <a16:creationId xmlns:a16="http://schemas.microsoft.com/office/drawing/2014/main" id="{334852C5-84D7-D788-1588-EB8357C537AB}"/>
              </a:ext>
            </a:extLst>
          </p:cNvPr>
          <p:cNvSpPr txBox="1">
            <a:spLocks/>
          </p:cNvSpPr>
          <p:nvPr/>
        </p:nvSpPr>
        <p:spPr bwMode="auto">
          <a:xfrm>
            <a:off x="627453" y="1060792"/>
            <a:ext cx="11460915" cy="5797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0" indent="0">
              <a:spcBef>
                <a:spcPts val="0"/>
              </a:spcBef>
              <a:buNone/>
              <a:defRPr/>
            </a:pPr>
            <a:r>
              <a:rPr lang="en-US" sz="2100" kern="0" dirty="0">
                <a:solidFill>
                  <a:srgbClr val="000000"/>
                </a:solidFill>
                <a:latin typeface="Arial" pitchFamily="34" charset="0"/>
                <a:ea typeface="Tahoma" pitchFamily="34" charset="0"/>
                <a:cs typeface="Arial" pitchFamily="34" charset="0"/>
              </a:rPr>
              <a:t>Contracting Division</a:t>
            </a:r>
          </a:p>
          <a:p>
            <a:pPr>
              <a:spcBef>
                <a:spcPts val="0"/>
              </a:spcBef>
              <a:buFont typeface="Arial" pitchFamily="34" charset="0"/>
              <a:buChar char="•"/>
              <a:defRPr/>
            </a:pPr>
            <a:endParaRPr lang="en-US" sz="800" kern="0" dirty="0">
              <a:solidFill>
                <a:srgbClr val="000000"/>
              </a:solidFill>
              <a:latin typeface="Arial" pitchFamily="34" charset="0"/>
              <a:ea typeface="Tahoma" pitchFamily="34" charset="0"/>
              <a:cs typeface="Arial" pitchFamily="34" charset="0"/>
            </a:endParaRPr>
          </a:p>
          <a:p>
            <a:pPr marL="0" indent="0">
              <a:spcBef>
                <a:spcPts val="0"/>
              </a:spcBef>
              <a:buNone/>
              <a:defRPr/>
            </a:pPr>
            <a:r>
              <a:rPr lang="en-US" sz="1600" kern="0" dirty="0">
                <a:solidFill>
                  <a:srgbClr val="000000"/>
                </a:solidFill>
                <a:latin typeface="Arial" pitchFamily="34" charset="0"/>
                <a:ea typeface="Tahoma" pitchFamily="34" charset="0"/>
                <a:cs typeface="Arial" pitchFamily="34" charset="0"/>
              </a:rPr>
              <a:t>Deputy, Contracting Division – Michelle Mandel</a:t>
            </a:r>
          </a:p>
          <a:p>
            <a:pPr marL="285750">
              <a:spcBef>
                <a:spcPts val="0"/>
              </a:spcBef>
              <a:buNone/>
              <a:defRPr/>
            </a:pPr>
            <a:r>
              <a:rPr lang="en-US" sz="1600" kern="0" dirty="0">
                <a:solidFill>
                  <a:srgbClr val="000000"/>
                </a:solidFill>
                <a:latin typeface="Arial" pitchFamily="34" charset="0"/>
                <a:ea typeface="Tahoma" pitchFamily="34" charset="0"/>
                <a:cs typeface="Arial" pitchFamily="34" charset="0"/>
              </a:rPr>
              <a:t>	Phone: 907-753-2502 / Email: </a:t>
            </a:r>
            <a:r>
              <a:rPr lang="en-US" sz="1600" kern="0" dirty="0">
                <a:solidFill>
                  <a:srgbClr val="0000FF"/>
                </a:solidFill>
                <a:latin typeface="Arial" pitchFamily="34" charset="0"/>
                <a:ea typeface="Tahoma" pitchFamily="34" charset="0"/>
                <a:cs typeface="Arial" pitchFamily="34" charset="0"/>
                <a:hlinkClick r:id="rId2"/>
              </a:rPr>
              <a:t>Michelle.R.Mandel@usace.army.mil</a:t>
            </a:r>
            <a:endParaRPr lang="en-US" sz="1600" kern="0" dirty="0">
              <a:solidFill>
                <a:srgbClr val="000000"/>
              </a:solidFill>
              <a:latin typeface="Arial" pitchFamily="34" charset="0"/>
              <a:ea typeface="Tahoma" pitchFamily="34" charset="0"/>
              <a:cs typeface="Arial" pitchFamily="34" charset="0"/>
            </a:endParaRPr>
          </a:p>
          <a:p>
            <a:pPr marL="457200" lvl="2" indent="-171450" eaLnBrk="1" hangingPunct="1">
              <a:spcBef>
                <a:spcPts val="0"/>
              </a:spcBef>
              <a:buFont typeface="Arial" panose="020B0604020202020204" pitchFamily="34" charset="0"/>
              <a:buChar char="•"/>
              <a:defRPr/>
            </a:pPr>
            <a:r>
              <a:rPr lang="en-US" sz="1200" kern="0" dirty="0">
                <a:solidFill>
                  <a:srgbClr val="000000"/>
                </a:solidFill>
                <a:latin typeface="Arial" pitchFamily="34" charset="0"/>
                <a:ea typeface="Tahoma" pitchFamily="34" charset="0"/>
                <a:cs typeface="Arial" pitchFamily="34" charset="0"/>
              </a:rPr>
              <a:t>Civil Works Program</a:t>
            </a:r>
          </a:p>
          <a:p>
            <a:pPr marL="457200" lvl="2" indent="-171450" eaLnBrk="1" hangingPunct="1">
              <a:spcBef>
                <a:spcPts val="0"/>
              </a:spcBef>
              <a:buFont typeface="Arial" panose="020B0604020202020204" pitchFamily="34" charset="0"/>
              <a:buChar char="•"/>
              <a:defRPr/>
            </a:pPr>
            <a:r>
              <a:rPr lang="en-US" sz="1200" kern="0" dirty="0">
                <a:solidFill>
                  <a:srgbClr val="000000"/>
                </a:solidFill>
                <a:latin typeface="Arial" pitchFamily="34" charset="0"/>
                <a:ea typeface="Tahoma" pitchFamily="34" charset="0"/>
                <a:cs typeface="Arial" pitchFamily="34" charset="0"/>
              </a:rPr>
              <a:t>Cooperative Agreements</a:t>
            </a:r>
          </a:p>
          <a:p>
            <a:pPr marL="285750">
              <a:spcBef>
                <a:spcPts val="0"/>
              </a:spcBef>
              <a:buFont typeface="Arial" panose="020B0604020202020204" pitchFamily="34" charset="0"/>
              <a:buChar char="―"/>
              <a:defRPr/>
            </a:pPr>
            <a:endParaRPr lang="en-US" sz="1600" kern="0" dirty="0">
              <a:solidFill>
                <a:srgbClr val="000000"/>
              </a:solidFill>
              <a:latin typeface="Arial" pitchFamily="34" charset="0"/>
              <a:ea typeface="Tahoma" pitchFamily="34" charset="0"/>
              <a:cs typeface="Arial" pitchFamily="34" charset="0"/>
            </a:endParaRPr>
          </a:p>
          <a:p>
            <a:pPr marL="0" indent="0">
              <a:spcBef>
                <a:spcPts val="0"/>
              </a:spcBef>
              <a:buNone/>
              <a:defRPr/>
            </a:pPr>
            <a:r>
              <a:rPr lang="en-US" sz="1600" kern="0" dirty="0">
                <a:solidFill>
                  <a:srgbClr val="000000"/>
                </a:solidFill>
                <a:latin typeface="Arial" pitchFamily="34" charset="0"/>
                <a:ea typeface="Tahoma" pitchFamily="34" charset="0"/>
                <a:cs typeface="Arial" pitchFamily="34" charset="0"/>
              </a:rPr>
              <a:t>Chief, Military Branch – Theresa </a:t>
            </a:r>
            <a:r>
              <a:rPr lang="en-US" sz="1600" kern="0" dirty="0" err="1">
                <a:solidFill>
                  <a:srgbClr val="000000"/>
                </a:solidFill>
                <a:latin typeface="Arial" pitchFamily="34" charset="0"/>
                <a:ea typeface="Tahoma" pitchFamily="34" charset="0"/>
                <a:cs typeface="Arial" pitchFamily="34" charset="0"/>
              </a:rPr>
              <a:t>Afrank</a:t>
            </a:r>
            <a:endParaRPr lang="en-US" sz="1600" kern="0" dirty="0">
              <a:solidFill>
                <a:srgbClr val="000000"/>
              </a:solidFill>
              <a:latin typeface="Arial" pitchFamily="34" charset="0"/>
              <a:ea typeface="Tahoma" pitchFamily="34" charset="0"/>
              <a:cs typeface="Arial" pitchFamily="34" charset="0"/>
            </a:endParaRPr>
          </a:p>
          <a:p>
            <a:pPr marL="285750">
              <a:spcBef>
                <a:spcPts val="0"/>
              </a:spcBef>
              <a:buNone/>
              <a:defRPr/>
            </a:pPr>
            <a:r>
              <a:rPr lang="en-US" sz="2000" kern="0" dirty="0">
                <a:solidFill>
                  <a:srgbClr val="000000"/>
                </a:solidFill>
                <a:latin typeface="Arial" pitchFamily="34" charset="0"/>
                <a:ea typeface="Tahoma" pitchFamily="34" charset="0"/>
                <a:cs typeface="Arial" pitchFamily="34" charset="0"/>
              </a:rPr>
              <a:t>   	</a:t>
            </a:r>
            <a:r>
              <a:rPr lang="en-US" sz="1600" kern="0" dirty="0">
                <a:solidFill>
                  <a:srgbClr val="000000"/>
                </a:solidFill>
                <a:latin typeface="Arial" pitchFamily="34" charset="0"/>
                <a:ea typeface="Tahoma" pitchFamily="34" charset="0"/>
                <a:cs typeface="Arial" pitchFamily="34" charset="0"/>
              </a:rPr>
              <a:t>Phone: 907-753-2739 / Email: </a:t>
            </a:r>
            <a:r>
              <a:rPr lang="en-US" sz="1600" kern="0" dirty="0">
                <a:solidFill>
                  <a:srgbClr val="0000FF"/>
                </a:solidFill>
                <a:latin typeface="Arial" pitchFamily="34" charset="0"/>
                <a:ea typeface="Tahoma" pitchFamily="34" charset="0"/>
                <a:cs typeface="Arial" pitchFamily="34" charset="0"/>
                <a:hlinkClick r:id="rId3"/>
              </a:rPr>
              <a:t>Theresa.M.Afrank@usace.army.mil</a:t>
            </a:r>
            <a:endParaRPr lang="en-US" sz="1600" kern="0" dirty="0">
              <a:solidFill>
                <a:srgbClr val="000000"/>
              </a:solidFill>
              <a:latin typeface="Arial" pitchFamily="34" charset="0"/>
              <a:ea typeface="Tahoma" pitchFamily="34" charset="0"/>
              <a:cs typeface="Arial" pitchFamily="34" charset="0"/>
            </a:endParaRPr>
          </a:p>
          <a:p>
            <a:pPr marL="457200" lvl="2" indent="-171450" eaLnBrk="1" hangingPunct="1">
              <a:spcBef>
                <a:spcPts val="0"/>
              </a:spcBef>
              <a:buFont typeface="Arial" panose="020B0604020202020204" pitchFamily="34" charset="0"/>
              <a:buChar char="•"/>
              <a:defRPr/>
            </a:pPr>
            <a:r>
              <a:rPr lang="en-US" sz="1200" kern="0" dirty="0">
                <a:solidFill>
                  <a:srgbClr val="000000"/>
                </a:solidFill>
                <a:latin typeface="Arial" pitchFamily="34" charset="0"/>
                <a:ea typeface="Tahoma" pitchFamily="34" charset="0"/>
                <a:cs typeface="Arial" pitchFamily="34" charset="0"/>
              </a:rPr>
              <a:t>Military Construction Program</a:t>
            </a:r>
          </a:p>
          <a:p>
            <a:pPr marL="457200" lvl="2" indent="-171450" eaLnBrk="1" hangingPunct="1">
              <a:spcBef>
                <a:spcPts val="0"/>
              </a:spcBef>
              <a:buFont typeface="Arial" panose="020B0604020202020204" pitchFamily="34" charset="0"/>
              <a:buChar char="•"/>
              <a:defRPr/>
            </a:pPr>
            <a:r>
              <a:rPr lang="en-US" sz="1200" kern="0" dirty="0">
                <a:solidFill>
                  <a:srgbClr val="000000"/>
                </a:solidFill>
                <a:latin typeface="Arial" pitchFamily="34" charset="0"/>
                <a:ea typeface="Tahoma" pitchFamily="34" charset="0"/>
                <a:cs typeface="Arial" pitchFamily="34" charset="0"/>
              </a:rPr>
              <a:t>Missile Defense Program</a:t>
            </a:r>
          </a:p>
          <a:p>
            <a:pPr marL="514350" lvl="2" indent="0" eaLnBrk="1" hangingPunct="1">
              <a:spcBef>
                <a:spcPts val="0"/>
              </a:spcBef>
              <a:buNone/>
              <a:defRPr/>
            </a:pPr>
            <a:endParaRPr lang="en-US" sz="800" kern="0" dirty="0">
              <a:solidFill>
                <a:srgbClr val="000000"/>
              </a:solidFill>
              <a:latin typeface="Arial" pitchFamily="34" charset="0"/>
              <a:ea typeface="Tahoma" pitchFamily="34" charset="0"/>
              <a:cs typeface="Arial" pitchFamily="34" charset="0"/>
            </a:endParaRPr>
          </a:p>
          <a:p>
            <a:pPr marL="1587" lvl="1" indent="0" eaLnBrk="1" hangingPunct="1">
              <a:spcBef>
                <a:spcPts val="0"/>
              </a:spcBef>
              <a:buNone/>
              <a:defRPr/>
            </a:pPr>
            <a:r>
              <a:rPr lang="en-US" sz="1600" kern="0" dirty="0">
                <a:solidFill>
                  <a:srgbClr val="000000"/>
                </a:solidFill>
                <a:latin typeface="Arial" pitchFamily="34" charset="0"/>
                <a:ea typeface="Tahoma" pitchFamily="34" charset="0"/>
                <a:cs typeface="Arial" pitchFamily="34" charset="0"/>
              </a:rPr>
              <a:t>Chief, Special Proje</a:t>
            </a:r>
            <a:r>
              <a:rPr lang="en-US" sz="1600" kern="0" dirty="0">
                <a:latin typeface="Arial" pitchFamily="34" charset="0"/>
                <a:ea typeface="Tahoma" pitchFamily="34" charset="0"/>
                <a:cs typeface="Arial" pitchFamily="34" charset="0"/>
              </a:rPr>
              <a:t>cts Branch – George Nasif</a:t>
            </a:r>
          </a:p>
          <a:p>
            <a:pPr marL="285750" lvl="1" indent="-284163" eaLnBrk="1" hangingPunct="1">
              <a:spcBef>
                <a:spcPts val="0"/>
              </a:spcBef>
              <a:buNone/>
              <a:defRPr/>
            </a:pPr>
            <a:r>
              <a:rPr lang="en-US" sz="1600" kern="0" dirty="0">
                <a:solidFill>
                  <a:srgbClr val="000000"/>
                </a:solidFill>
                <a:latin typeface="Arial" pitchFamily="34" charset="0"/>
                <a:ea typeface="Tahoma" pitchFamily="34" charset="0"/>
                <a:cs typeface="Arial" pitchFamily="34" charset="0"/>
              </a:rPr>
              <a:t>	Phone: 907-753-2838 / Email: </a:t>
            </a:r>
            <a:r>
              <a:rPr lang="en-US" sz="1600" u="sng" dirty="0">
                <a:hlinkClick r:id="rId4"/>
              </a:rPr>
              <a:t>George.G.Nasif@usace.army.mil</a:t>
            </a:r>
            <a:endParaRPr lang="en-US" sz="1200" kern="0" dirty="0">
              <a:solidFill>
                <a:srgbClr val="000000"/>
              </a:solidFill>
              <a:latin typeface="Arial" pitchFamily="34" charset="0"/>
              <a:ea typeface="Tahoma" pitchFamily="34" charset="0"/>
              <a:cs typeface="Arial" pitchFamily="34" charset="0"/>
            </a:endParaRPr>
          </a:p>
          <a:p>
            <a:pPr marL="457200" lvl="2" indent="-171450" eaLnBrk="1" hangingPunct="1">
              <a:spcBef>
                <a:spcPts val="0"/>
              </a:spcBef>
              <a:buFont typeface="Arial" panose="020B0604020202020204" pitchFamily="34" charset="0"/>
              <a:buChar char="•"/>
              <a:defRPr/>
            </a:pPr>
            <a:r>
              <a:rPr lang="en-US" sz="1200" kern="0" dirty="0">
                <a:solidFill>
                  <a:srgbClr val="000000"/>
                </a:solidFill>
                <a:latin typeface="Arial" pitchFamily="34" charset="0"/>
                <a:ea typeface="Tahoma" pitchFamily="34" charset="0"/>
                <a:cs typeface="Arial" pitchFamily="34" charset="0"/>
              </a:rPr>
              <a:t>Environmental Program</a:t>
            </a:r>
          </a:p>
          <a:p>
            <a:pPr marL="457200" lvl="2" indent="-171450" eaLnBrk="1" hangingPunct="1">
              <a:spcBef>
                <a:spcPts val="0"/>
              </a:spcBef>
              <a:buFont typeface="Arial" panose="020B0604020202020204" pitchFamily="34" charset="0"/>
              <a:buChar char="•"/>
              <a:defRPr/>
            </a:pPr>
            <a:r>
              <a:rPr lang="en-US" sz="1200" kern="0" dirty="0">
                <a:solidFill>
                  <a:srgbClr val="000000"/>
                </a:solidFill>
                <a:latin typeface="Arial" pitchFamily="34" charset="0"/>
                <a:ea typeface="Tahoma" pitchFamily="34" charset="0"/>
                <a:cs typeface="Arial" pitchFamily="34" charset="0"/>
              </a:rPr>
              <a:t>Interagency Program</a:t>
            </a:r>
          </a:p>
          <a:p>
            <a:pPr marL="457200" lvl="2" indent="-171450" eaLnBrk="1" hangingPunct="1">
              <a:spcBef>
                <a:spcPts val="0"/>
              </a:spcBef>
              <a:buFont typeface="Arial" panose="020B0604020202020204" pitchFamily="34" charset="0"/>
              <a:buChar char="•"/>
              <a:defRPr/>
            </a:pPr>
            <a:r>
              <a:rPr lang="en-US" sz="1200" kern="0" dirty="0">
                <a:solidFill>
                  <a:srgbClr val="000000"/>
                </a:solidFill>
                <a:latin typeface="Arial" pitchFamily="34" charset="0"/>
                <a:ea typeface="Tahoma" pitchFamily="34" charset="0"/>
                <a:cs typeface="Arial" pitchFamily="34" charset="0"/>
              </a:rPr>
              <a:t>International Program</a:t>
            </a:r>
          </a:p>
          <a:p>
            <a:pPr>
              <a:spcBef>
                <a:spcPts val="0"/>
              </a:spcBef>
              <a:buFont typeface="Arial" pitchFamily="34" charset="0"/>
              <a:buChar char="•"/>
              <a:defRPr/>
            </a:pPr>
            <a:endParaRPr lang="en-US" sz="1000" kern="0" dirty="0">
              <a:solidFill>
                <a:srgbClr val="000000"/>
              </a:solidFill>
              <a:latin typeface="Arial" pitchFamily="34" charset="0"/>
              <a:ea typeface="Tahoma" pitchFamily="34" charset="0"/>
              <a:cs typeface="Arial" pitchFamily="34" charset="0"/>
            </a:endParaRPr>
          </a:p>
          <a:p>
            <a:pPr marL="0" indent="0">
              <a:spcBef>
                <a:spcPts val="0"/>
              </a:spcBef>
              <a:buNone/>
              <a:defRPr/>
            </a:pPr>
            <a:r>
              <a:rPr lang="en-US" sz="2100" kern="0" dirty="0">
                <a:solidFill>
                  <a:srgbClr val="000000"/>
                </a:solidFill>
                <a:latin typeface="Arial"/>
              </a:rPr>
              <a:t>Small Business Office</a:t>
            </a:r>
          </a:p>
          <a:p>
            <a:pPr marL="0" indent="0">
              <a:spcBef>
                <a:spcPts val="0"/>
              </a:spcBef>
              <a:buNone/>
              <a:defRPr/>
            </a:pPr>
            <a:endParaRPr lang="en-US" sz="800" kern="0" dirty="0">
              <a:solidFill>
                <a:srgbClr val="000000"/>
              </a:solidFill>
              <a:latin typeface="Arial" pitchFamily="34" charset="0"/>
              <a:ea typeface="Tahoma" pitchFamily="34" charset="0"/>
              <a:cs typeface="Arial" pitchFamily="34" charset="0"/>
            </a:endParaRPr>
          </a:p>
          <a:p>
            <a:pPr marL="0" indent="0">
              <a:spcBef>
                <a:spcPts val="0"/>
              </a:spcBef>
              <a:buNone/>
              <a:defRPr/>
            </a:pPr>
            <a:r>
              <a:rPr lang="en-US" sz="1600" kern="0" dirty="0">
                <a:solidFill>
                  <a:srgbClr val="000000"/>
                </a:solidFill>
                <a:latin typeface="Arial" pitchFamily="34" charset="0"/>
                <a:ea typeface="Tahoma" pitchFamily="34" charset="0"/>
                <a:cs typeface="Arial" pitchFamily="34" charset="0"/>
              </a:rPr>
              <a:t>Small Business Professional – Ryan Zachry</a:t>
            </a:r>
          </a:p>
          <a:p>
            <a:pPr marL="285750" eaLnBrk="1" hangingPunct="1">
              <a:spcBef>
                <a:spcPts val="0"/>
              </a:spcBef>
              <a:buNone/>
              <a:defRPr/>
            </a:pPr>
            <a:r>
              <a:rPr lang="en-US" sz="1600" kern="0" dirty="0">
                <a:solidFill>
                  <a:srgbClr val="000000"/>
                </a:solidFill>
                <a:latin typeface="Arial" pitchFamily="34" charset="0"/>
                <a:ea typeface="Tahoma" pitchFamily="34" charset="0"/>
                <a:cs typeface="Arial" pitchFamily="34" charset="0"/>
              </a:rPr>
              <a:t>	Phone: 907-753-5557 / Email: </a:t>
            </a:r>
            <a:r>
              <a:rPr lang="en-US" sz="1600" kern="0" dirty="0">
                <a:solidFill>
                  <a:srgbClr val="000000"/>
                </a:solidFill>
                <a:latin typeface="Arial" pitchFamily="34" charset="0"/>
                <a:ea typeface="Tahoma" pitchFamily="34" charset="0"/>
                <a:cs typeface="Arial" pitchFamily="34" charset="0"/>
                <a:hlinkClick r:id="rId5"/>
              </a:rPr>
              <a:t>ryan.b.zachry@usace.army.mil</a:t>
            </a:r>
            <a:endParaRPr lang="en-US" sz="1600" kern="0" dirty="0">
              <a:solidFill>
                <a:srgbClr val="000000"/>
              </a:solidFill>
              <a:latin typeface="Arial" pitchFamily="34" charset="0"/>
              <a:ea typeface="Tahoma" pitchFamily="34" charset="0"/>
              <a:cs typeface="Arial" pitchFamily="34" charset="0"/>
            </a:endParaRPr>
          </a:p>
          <a:p>
            <a:pPr marL="285750" eaLnBrk="1" hangingPunct="1">
              <a:spcBef>
                <a:spcPts val="0"/>
              </a:spcBef>
              <a:buNone/>
              <a:defRPr/>
            </a:pPr>
            <a:endParaRPr lang="en-US" sz="1200" kern="0" dirty="0">
              <a:solidFill>
                <a:srgbClr val="000000"/>
              </a:solidFill>
              <a:latin typeface="Arial" pitchFamily="34" charset="0"/>
              <a:ea typeface="Tahoma" pitchFamily="34" charset="0"/>
              <a:cs typeface="Arial" pitchFamily="34" charset="0"/>
            </a:endParaRPr>
          </a:p>
          <a:p>
            <a:pPr marL="400050" lvl="1" indent="0">
              <a:spcBef>
                <a:spcPts val="0"/>
              </a:spcBef>
              <a:buSzTx/>
              <a:buNone/>
              <a:defRPr/>
            </a:pPr>
            <a:endParaRPr lang="en-US" sz="1600" kern="0" dirty="0">
              <a:solidFill>
                <a:srgbClr val="0000FF"/>
              </a:solidFill>
              <a:latin typeface="Arial" pitchFamily="34" charset="0"/>
              <a:ea typeface="Tahoma" pitchFamily="34" charset="0"/>
              <a:cs typeface="Arial" pitchFamily="34" charset="0"/>
            </a:endParaRPr>
          </a:p>
          <a:p>
            <a:pPr marL="400050" lvl="1" indent="0">
              <a:spcBef>
                <a:spcPts val="0"/>
              </a:spcBef>
              <a:buSzTx/>
              <a:buNone/>
              <a:defRPr/>
            </a:pPr>
            <a:endParaRPr lang="en-US" sz="1800" kern="0" dirty="0">
              <a:solidFill>
                <a:srgbClr val="0000FF"/>
              </a:solidFill>
              <a:latin typeface="Arial" pitchFamily="34" charset="0"/>
              <a:ea typeface="Tahoma" pitchFamily="34" charset="0"/>
              <a:cs typeface="Arial" pitchFamily="34" charset="0"/>
            </a:endParaRPr>
          </a:p>
          <a:p>
            <a:pPr marL="0" indent="0">
              <a:spcBef>
                <a:spcPts val="0"/>
              </a:spcBef>
              <a:buNone/>
              <a:defRPr/>
            </a:pPr>
            <a:endParaRPr lang="en-US" sz="2000" kern="0" dirty="0">
              <a:solidFill>
                <a:srgbClr val="000000"/>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271855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1144988" y="128981"/>
            <a:ext cx="10190192" cy="832920"/>
          </a:xfrm>
        </p:spPr>
        <p:txBody>
          <a:bodyPr/>
          <a:lstStyle/>
          <a:p>
            <a:r>
              <a:rPr lang="en-US" sz="2800" dirty="0"/>
              <a:t>MILITARY CONSTRUCTION OPPORTUNITIES</a:t>
            </a:r>
            <a:br>
              <a:rPr lang="en-US" sz="2800" dirty="0"/>
            </a:br>
            <a:r>
              <a:rPr lang="en-US" sz="2800" dirty="0"/>
              <a:t>FISCAL YEAR 2025-2027</a:t>
            </a:r>
          </a:p>
        </p:txBody>
      </p:sp>
      <p:graphicFrame>
        <p:nvGraphicFramePr>
          <p:cNvPr id="8" name="Table 7">
            <a:extLst>
              <a:ext uri="{FF2B5EF4-FFF2-40B4-BE49-F238E27FC236}">
                <a16:creationId xmlns:a16="http://schemas.microsoft.com/office/drawing/2014/main" id="{B9647DC9-C661-2E9A-366F-48324F5D2C52}"/>
              </a:ext>
            </a:extLst>
          </p:cNvPr>
          <p:cNvGraphicFramePr>
            <a:graphicFrameLocks noGrp="1"/>
          </p:cNvGraphicFramePr>
          <p:nvPr>
            <p:extLst>
              <p:ext uri="{D42A27DB-BD31-4B8C-83A1-F6EECF244321}">
                <p14:modId xmlns:p14="http://schemas.microsoft.com/office/powerpoint/2010/main" val="3798042791"/>
              </p:ext>
            </p:extLst>
          </p:nvPr>
        </p:nvGraphicFramePr>
        <p:xfrm>
          <a:off x="266700" y="1028700"/>
          <a:ext cx="11620501" cy="5372104"/>
        </p:xfrm>
        <a:graphic>
          <a:graphicData uri="http://schemas.openxmlformats.org/drawingml/2006/table">
            <a:tbl>
              <a:tblPr firstRow="1" bandRow="1"/>
              <a:tblGrid>
                <a:gridCol w="4166278">
                  <a:extLst>
                    <a:ext uri="{9D8B030D-6E8A-4147-A177-3AD203B41FA5}">
                      <a16:colId xmlns:a16="http://schemas.microsoft.com/office/drawing/2014/main" val="1700624039"/>
                    </a:ext>
                  </a:extLst>
                </a:gridCol>
                <a:gridCol w="1222343">
                  <a:extLst>
                    <a:ext uri="{9D8B030D-6E8A-4147-A177-3AD203B41FA5}">
                      <a16:colId xmlns:a16="http://schemas.microsoft.com/office/drawing/2014/main" val="1965701103"/>
                    </a:ext>
                  </a:extLst>
                </a:gridCol>
                <a:gridCol w="1372423">
                  <a:extLst>
                    <a:ext uri="{9D8B030D-6E8A-4147-A177-3AD203B41FA5}">
                      <a16:colId xmlns:a16="http://schemas.microsoft.com/office/drawing/2014/main" val="3764529973"/>
                    </a:ext>
                  </a:extLst>
                </a:gridCol>
                <a:gridCol w="1795217">
                  <a:extLst>
                    <a:ext uri="{9D8B030D-6E8A-4147-A177-3AD203B41FA5}">
                      <a16:colId xmlns:a16="http://schemas.microsoft.com/office/drawing/2014/main" val="3320311971"/>
                    </a:ext>
                  </a:extLst>
                </a:gridCol>
                <a:gridCol w="1429419">
                  <a:extLst>
                    <a:ext uri="{9D8B030D-6E8A-4147-A177-3AD203B41FA5}">
                      <a16:colId xmlns:a16="http://schemas.microsoft.com/office/drawing/2014/main" val="568654344"/>
                    </a:ext>
                  </a:extLst>
                </a:gridCol>
                <a:gridCol w="1634821">
                  <a:extLst>
                    <a:ext uri="{9D8B030D-6E8A-4147-A177-3AD203B41FA5}">
                      <a16:colId xmlns:a16="http://schemas.microsoft.com/office/drawing/2014/main" val="1060320204"/>
                    </a:ext>
                  </a:extLst>
                </a:gridCol>
              </a:tblGrid>
              <a:tr h="4896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PROJECT / LOCATION</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VALUE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EXECUTION</a:t>
                      </a:r>
                      <a:r>
                        <a:rPr lang="en-US" sz="1000" b="1" baseline="0" dirty="0">
                          <a:solidFill>
                            <a:schemeClr val="tx2"/>
                          </a:solidFill>
                          <a:latin typeface="+mn-lt"/>
                          <a:cs typeface="Calibri"/>
                        </a:rPr>
                        <a:t> STRATEGY</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CONTRACT</a:t>
                      </a:r>
                      <a:r>
                        <a:rPr lang="en-US" sz="1000" b="1" baseline="0" dirty="0">
                          <a:solidFill>
                            <a:schemeClr val="tx2"/>
                          </a:solidFill>
                          <a:latin typeface="+mn-lt"/>
                          <a:cs typeface="Calibri"/>
                        </a:rPr>
                        <a:t> TYPE</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SOLICITATION</a:t>
                      </a:r>
                      <a:r>
                        <a:rPr lang="en-US" sz="1000" b="1" baseline="0" dirty="0">
                          <a:solidFill>
                            <a:schemeClr val="tx2"/>
                          </a:solidFill>
                          <a:latin typeface="+mn-lt"/>
                          <a:cs typeface="Calibri"/>
                        </a:rPr>
                        <a:t> TARGET</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1" dirty="0">
                          <a:solidFill>
                            <a:schemeClr val="tx2"/>
                          </a:solidFill>
                          <a:latin typeface="+mn-lt"/>
                          <a:cs typeface="Calibri"/>
                        </a:rPr>
                        <a:t>AWARD</a:t>
                      </a:r>
                      <a:r>
                        <a:rPr lang="en-US" sz="1000" b="1" baseline="0" dirty="0">
                          <a:solidFill>
                            <a:schemeClr val="tx2"/>
                          </a:solidFill>
                          <a:latin typeface="+mn-lt"/>
                          <a:cs typeface="Calibri"/>
                        </a:rPr>
                        <a:t> TARGET</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extLst>
                  <a:ext uri="{0D108BD9-81ED-4DB2-BD59-A6C34878D82A}">
                    <a16:rowId xmlns:a16="http://schemas.microsoft.com/office/drawing/2014/main" val="3303033024"/>
                  </a:ext>
                </a:extLst>
              </a:tr>
              <a:tr h="348745">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r>
                        <a:rPr lang="en-US" sz="1000" b="0" kern="1200" dirty="0">
                          <a:solidFill>
                            <a:schemeClr val="tx1"/>
                          </a:solidFill>
                          <a:latin typeface="+mn-lt"/>
                          <a:ea typeface="+mn-ea"/>
                          <a:cs typeface="Calibri"/>
                        </a:rPr>
                        <a:t>Joint Integrated Testing and Training Center, JBER*</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latin typeface="Arial"/>
                          <a:ea typeface="+mn-ea"/>
                          <a:cs typeface="+mn-cs"/>
                        </a:rPr>
                        <a:t>$250M - $400M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kern="1200" dirty="0">
                          <a:solidFill>
                            <a:schemeClr val="tx1"/>
                          </a:solidFill>
                          <a:latin typeface="+mn-lt"/>
                          <a:ea typeface="+mn-ea"/>
                          <a:cs typeface="Calibri"/>
                        </a:rPr>
                        <a:t>D/B/B, AE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kern="1200" dirty="0">
                          <a:solidFill>
                            <a:schemeClr val="tx1"/>
                          </a:solidFill>
                          <a:latin typeface="+mn-lt"/>
                          <a:ea typeface="+mn-ea"/>
                          <a:cs typeface="Calibri"/>
                        </a:rPr>
                        <a:t>Unrestricted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i="0" u="none" strike="noStrike" kern="1200" dirty="0">
                          <a:solidFill>
                            <a:schemeClr val="tx1"/>
                          </a:solidFill>
                          <a:latin typeface="Arial"/>
                          <a:ea typeface="+mn-ea"/>
                          <a:cs typeface="+mn-cs"/>
                        </a:rPr>
                        <a:t>2QFY25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i="0" u="none" strike="noStrike" kern="1200" dirty="0">
                          <a:solidFill>
                            <a:schemeClr val="tx1"/>
                          </a:solidFill>
                          <a:latin typeface="Arial"/>
                          <a:ea typeface="+mn-ea"/>
                          <a:cs typeface="+mn-cs"/>
                        </a:rPr>
                        <a:t>4QFY25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787728903"/>
                  </a:ext>
                </a:extLst>
              </a:tr>
              <a:tr h="348745">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r>
                        <a:rPr lang="en-US" sz="1000" b="0" kern="1200" dirty="0">
                          <a:solidFill>
                            <a:schemeClr val="tx1"/>
                          </a:solidFill>
                          <a:latin typeface="+mn-lt"/>
                          <a:ea typeface="+mn-ea"/>
                          <a:cs typeface="Calibri"/>
                        </a:rPr>
                        <a:t>Sand Storage Facility, JBER</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Calibri"/>
                        </a:rPr>
                        <a:t>$8M-$10M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kern="1200" dirty="0">
                          <a:solidFill>
                            <a:schemeClr val="tx1"/>
                          </a:solidFill>
                          <a:latin typeface="+mn-lt"/>
                          <a:ea typeface="+mn-ea"/>
                          <a:cs typeface="Calibri"/>
                        </a:rPr>
                        <a:t>D/B/B, IH</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kern="1200" dirty="0">
                          <a:solidFill>
                            <a:schemeClr val="tx1"/>
                          </a:solidFill>
                          <a:latin typeface="+mn-lt"/>
                          <a:ea typeface="+mn-ea"/>
                          <a:cs typeface="Calibri"/>
                        </a:rPr>
                        <a:t>TBD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3QFY25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4QFY25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239747490"/>
                  </a:ext>
                </a:extLst>
              </a:tr>
              <a:tr h="348745">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Army National Guard Readiness Center, JBER</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i="0" u="none" strike="noStrike" kern="1200" dirty="0">
                          <a:solidFill>
                            <a:schemeClr val="tx1"/>
                          </a:solidFill>
                          <a:latin typeface="Arial"/>
                          <a:ea typeface="+mn-ea"/>
                          <a:cs typeface="+mn-cs"/>
                        </a:rPr>
                        <a:t>$50M - $75M</a:t>
                      </a:r>
                      <a:endParaRPr lang="en-US" i="0" u="none" strike="noStrike" dirty="0">
                        <a:solidFill>
                          <a:schemeClr val="tx1"/>
                        </a:solidFill>
                        <a:latin typeface="Arial"/>
                        <a:cs typeface="+mn-cs"/>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Unrestricted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2QFY25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1QFY26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623612913"/>
                  </a:ext>
                </a:extLst>
              </a:tr>
              <a:tr h="348745">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l" rtl="0">
                        <a:buNone/>
                      </a:pPr>
                      <a:r>
                        <a:rPr lang="en-US" sz="1000" b="0" kern="1200" dirty="0">
                          <a:solidFill>
                            <a:schemeClr val="tx1"/>
                          </a:solidFill>
                          <a:latin typeface="+mn-lt"/>
                          <a:ea typeface="+mn-ea"/>
                          <a:cs typeface="Calibri"/>
                        </a:rPr>
                        <a:t>F-22 Fuels System, JBER</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$45M - $55M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Unrestricted </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2QFY25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1QFY26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90266531"/>
                  </a:ext>
                </a:extLst>
              </a:tr>
              <a:tr h="348745">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Automated Multipurpose Machine Gun Range, Fort Wainwright</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i="0" u="none" strike="noStrike" kern="1200" dirty="0">
                          <a:solidFill>
                            <a:schemeClr val="tx1"/>
                          </a:solidFill>
                          <a:latin typeface="Arial"/>
                          <a:ea typeface="+mn-ea"/>
                          <a:cs typeface="+mn-cs"/>
                        </a:rPr>
                        <a:t>$20M - $30M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2QFY25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1QFY26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3347517"/>
                  </a:ext>
                </a:extLst>
              </a:tr>
              <a:tr h="34874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Fuels Laboratory, Eielson AFB</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i="0" u="none" strike="noStrike" kern="1200" dirty="0">
                          <a:solidFill>
                            <a:schemeClr val="tx1"/>
                          </a:solidFill>
                          <a:latin typeface="Arial"/>
                          <a:ea typeface="+mn-ea"/>
                          <a:cs typeface="+mn-cs"/>
                        </a:rPr>
                        <a:t>$10M - $20M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D/B/D,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2QFY25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1QFY26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141205592"/>
                  </a:ext>
                </a:extLst>
              </a:tr>
              <a:tr h="34874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AKARNG Maintenance Hangar, JBER</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defTabSz="514350" rtl="0" eaLnBrk="1" latinLnBrk="0" hangingPunct="1">
                        <a:lnSpc>
                          <a:spcPct val="100000"/>
                        </a:lnSpc>
                        <a:spcBef>
                          <a:spcPts val="0"/>
                        </a:spcBef>
                        <a:spcAft>
                          <a:spcPts val="0"/>
                        </a:spcAft>
                        <a:buNone/>
                      </a:pPr>
                      <a:r>
                        <a:rPr lang="en-US" sz="1000" b="0" i="0" u="none" strike="noStrike" kern="1200" dirty="0">
                          <a:solidFill>
                            <a:schemeClr val="tx1"/>
                          </a:solidFill>
                          <a:latin typeface="Arial"/>
                          <a:ea typeface="+mn-ea"/>
                          <a:cs typeface="+mn-cs"/>
                        </a:rPr>
                        <a:t>$70M - $95M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D/B/B, AE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Unrestricted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2QFY25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1QFY26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087313767"/>
                  </a:ext>
                </a:extLst>
              </a:tr>
              <a:tr h="34874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Red Flag JPARC Facility, Eielson AFB</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$75M - $100M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Unrestricted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i="0" u="none" strike="noStrike" kern="1200" dirty="0">
                          <a:solidFill>
                            <a:schemeClr val="tx1"/>
                          </a:solidFill>
                          <a:latin typeface="Arial"/>
                          <a:ea typeface="+mn-ea"/>
                          <a:cs typeface="+mn-cs"/>
                        </a:rPr>
                        <a:t>2QFY26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i="0" u="none" strike="noStrike" kern="1200" dirty="0">
                          <a:solidFill>
                            <a:schemeClr val="tx1"/>
                          </a:solidFill>
                          <a:latin typeface="Arial"/>
                          <a:ea typeface="+mn-ea"/>
                          <a:cs typeface="+mn-cs"/>
                        </a:rPr>
                        <a:t>3QFY26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200024570"/>
                  </a:ext>
                </a:extLst>
              </a:tr>
              <a:tr h="34874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AKANG Base Supply Complex, JBER</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$40M - $50M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Unrestricted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2QFY26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chemeClr val="tx1"/>
                          </a:solidFill>
                          <a:latin typeface="Arial"/>
                          <a:ea typeface="+mn-ea"/>
                          <a:cs typeface="+mn-cs"/>
                        </a:rPr>
                        <a:t>3QFY26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094430278"/>
                  </a:ext>
                </a:extLst>
              </a:tr>
              <a:tr h="348742">
                <a:tc>
                  <a:txBody>
                    <a:bodyPr/>
                    <a:lstStyle/>
                    <a:p>
                      <a:pPr lvl="0">
                        <a:buNone/>
                      </a:pPr>
                      <a:r>
                        <a:rPr lang="en-US" sz="1000" b="0" kern="1200" dirty="0">
                          <a:solidFill>
                            <a:schemeClr val="tx1"/>
                          </a:solidFill>
                          <a:latin typeface="+mn-lt"/>
                          <a:ea typeface="+mn-ea"/>
                          <a:cs typeface="Calibri"/>
                        </a:rPr>
                        <a:t>Barracks, Fort Wainwright</a:t>
                      </a:r>
                      <a:endParaRPr lang="en-US">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buNone/>
                      </a:pPr>
                      <a:r>
                        <a:rPr lang="en-US" sz="1000" b="0" i="0" u="none" strike="noStrike" kern="1200" dirty="0">
                          <a:solidFill>
                            <a:schemeClr val="tx1"/>
                          </a:solidFill>
                          <a:latin typeface="Arial"/>
                          <a:ea typeface="+mn-ea"/>
                          <a:cs typeface="+mn-cs"/>
                        </a:rPr>
                        <a:t>$150M - $225M</a:t>
                      </a:r>
                      <a:endParaRPr lang="en-US">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buNone/>
                      </a:pPr>
                      <a:r>
                        <a:rPr lang="en-US" sz="1000" b="0" kern="1200" dirty="0">
                          <a:solidFill>
                            <a:schemeClr val="tx1"/>
                          </a:solidFill>
                          <a:latin typeface="+mn-lt"/>
                          <a:ea typeface="+mn-ea"/>
                          <a:cs typeface="Calibri"/>
                        </a:rPr>
                        <a:t>D/B, AE</a:t>
                      </a:r>
                      <a:endParaRPr lang="en-US">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Unrestricted</a:t>
                      </a:r>
                      <a:endParaRPr lang="en-US">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rtl="0">
                        <a:lnSpc>
                          <a:spcPct val="100000"/>
                        </a:lnSpc>
                        <a:spcBef>
                          <a:spcPts val="0"/>
                        </a:spcBef>
                        <a:spcAft>
                          <a:spcPts val="0"/>
                        </a:spcAft>
                        <a:buClrTx/>
                        <a:buSzTx/>
                        <a:buFontTx/>
                        <a:buNone/>
                      </a:pPr>
                      <a:r>
                        <a:rPr lang="en-US" sz="1000" b="0" i="0" u="none" strike="noStrike" kern="1200" dirty="0">
                          <a:solidFill>
                            <a:schemeClr val="tx1"/>
                          </a:solidFill>
                          <a:latin typeface="Arial"/>
                          <a:ea typeface="+mn-ea"/>
                          <a:cs typeface="+mn-cs"/>
                        </a:rPr>
                        <a:t>3QFY26</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rtl="0">
                        <a:lnSpc>
                          <a:spcPct val="100000"/>
                        </a:lnSpc>
                        <a:spcBef>
                          <a:spcPts val="0"/>
                        </a:spcBef>
                        <a:spcAft>
                          <a:spcPts val="0"/>
                        </a:spcAft>
                        <a:buClrTx/>
                        <a:buSzTx/>
                        <a:buFontTx/>
                        <a:buNone/>
                      </a:pPr>
                      <a:r>
                        <a:rPr lang="en-US" sz="1000" b="0" i="0" u="none" strike="noStrike" kern="1200" dirty="0">
                          <a:solidFill>
                            <a:schemeClr val="tx1"/>
                          </a:solidFill>
                          <a:latin typeface="Arial"/>
                          <a:ea typeface="+mn-ea"/>
                          <a:cs typeface="+mn-cs"/>
                        </a:rPr>
                        <a:t>1QFY27</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127281012"/>
                  </a:ext>
                </a:extLst>
              </a:tr>
              <a:tr h="348743">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latin typeface="Arial"/>
                          <a:ea typeface="+mn-ea"/>
                          <a:cs typeface="+mn-cs"/>
                        </a:rPr>
                        <a:t>Soldier Performance Readiness Center, Fort Wainwright</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50" b="0" i="0" u="none" strike="noStrike" kern="1200" dirty="0">
                          <a:solidFill>
                            <a:schemeClr val="tx1"/>
                          </a:solidFill>
                          <a:latin typeface="+mn-lt"/>
                          <a:ea typeface="+mn-ea"/>
                          <a:cs typeface="+mn-cs"/>
                        </a:rPr>
                        <a:t>$50M - $75M</a:t>
                      </a:r>
                      <a:endParaRPr lang="en-US" i="0" u="none" strike="noStrike" dirty="0">
                        <a:solidFill>
                          <a:schemeClr val="tx1"/>
                        </a:solidFill>
                        <a:latin typeface="+mn-lt"/>
                        <a:cs typeface="+mn-cs"/>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lvl="0" algn="ctr" rtl="0">
                        <a:buNone/>
                      </a:pPr>
                      <a:r>
                        <a:rPr lang="en-US" sz="1050" b="0" i="0" u="none" strike="noStrike" kern="1200" dirty="0">
                          <a:solidFill>
                            <a:schemeClr val="tx1"/>
                          </a:solidFill>
                          <a:latin typeface="+mn-lt"/>
                          <a:ea typeface="+mn-ea"/>
                          <a:cs typeface="+mn-cs"/>
                        </a:rPr>
                        <a:t>D/B/B, IH</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rtl="0">
                        <a:lnSpc>
                          <a:spcPct val="100000"/>
                        </a:lnSpc>
                        <a:spcBef>
                          <a:spcPts val="0"/>
                        </a:spcBef>
                        <a:spcAft>
                          <a:spcPts val="0"/>
                        </a:spcAft>
                        <a:buClrTx/>
                        <a:buSzTx/>
                        <a:buFontTx/>
                        <a:buNone/>
                      </a:pPr>
                      <a:r>
                        <a:rPr lang="en-US" sz="1050" b="0" i="0" u="none" strike="noStrike" kern="1200" dirty="0">
                          <a:solidFill>
                            <a:schemeClr val="tx1"/>
                          </a:solidFill>
                          <a:latin typeface="+mn-lt"/>
                          <a:ea typeface="+mn-ea"/>
                          <a:cs typeface="+mn-cs"/>
                        </a:rPr>
                        <a:t>Unrestricted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defTabSz="514350" rtl="0" eaLnBrk="1" latinLnBrk="0" hangingPunct="1">
                        <a:lnSpc>
                          <a:spcPct val="100000"/>
                        </a:lnSpc>
                        <a:spcBef>
                          <a:spcPts val="0"/>
                        </a:spcBef>
                        <a:spcAft>
                          <a:spcPts val="0"/>
                        </a:spcAft>
                        <a:buClrTx/>
                        <a:buSzTx/>
                        <a:buFontTx/>
                        <a:buNone/>
                      </a:pPr>
                      <a:r>
                        <a:rPr lang="en-US" sz="1000" b="0" i="0" u="none" strike="noStrike" kern="1200" dirty="0">
                          <a:solidFill>
                            <a:schemeClr val="tx1"/>
                          </a:solidFill>
                          <a:latin typeface="Arial"/>
                          <a:ea typeface="+mn-ea"/>
                          <a:cs typeface="+mn-cs"/>
                        </a:rPr>
                        <a:t>4QFY26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defTabSz="514350" rtl="0" eaLnBrk="1" latinLnBrk="0" hangingPunct="1">
                        <a:lnSpc>
                          <a:spcPct val="100000"/>
                        </a:lnSpc>
                        <a:spcBef>
                          <a:spcPts val="0"/>
                        </a:spcBef>
                        <a:spcAft>
                          <a:spcPts val="0"/>
                        </a:spcAft>
                        <a:buClrTx/>
                        <a:buSzTx/>
                        <a:buFontTx/>
                        <a:buNone/>
                      </a:pPr>
                      <a:r>
                        <a:rPr lang="en-US" sz="1000" b="0" i="0" u="none" strike="noStrike" kern="1200" dirty="0">
                          <a:solidFill>
                            <a:schemeClr val="tx1"/>
                          </a:solidFill>
                          <a:latin typeface="Arial"/>
                          <a:ea typeface="+mn-ea"/>
                          <a:cs typeface="+mn-cs"/>
                        </a:rPr>
                        <a:t>1QFY27</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827404607"/>
                  </a:ext>
                </a:extLst>
              </a:tr>
              <a:tr h="34874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l" rtl="0">
                        <a:buNone/>
                      </a:pPr>
                      <a:r>
                        <a:rPr lang="en-US" sz="1000" b="0" kern="1200" dirty="0">
                          <a:solidFill>
                            <a:schemeClr val="tx1"/>
                          </a:solidFill>
                          <a:latin typeface="+mn-lt"/>
                          <a:ea typeface="+mn-ea"/>
                          <a:cs typeface="Calibri"/>
                        </a:rPr>
                        <a:t>HC-130J Simulator, JBER</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$15M-$20M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TBD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TBD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3QFY27</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4QFY27</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027445027"/>
                  </a:ext>
                </a:extLst>
              </a:tr>
              <a:tr h="348743">
                <a:tc>
                  <a:txBody>
                    <a:bodyPr/>
                    <a:lstStyle/>
                    <a:p>
                      <a:pPr marL="0" lvl="0" algn="l" defTabSz="514350" rtl="0" eaLnBrk="1" latinLnBrk="0" hangingPunct="1">
                        <a:buNone/>
                      </a:pPr>
                      <a:r>
                        <a:rPr lang="en-US" sz="1000" b="0" i="0" u="none" strike="noStrike" kern="1200" dirty="0">
                          <a:solidFill>
                            <a:schemeClr val="tx1"/>
                          </a:solidFill>
                          <a:latin typeface="Arial"/>
                          <a:ea typeface="+mn-ea"/>
                          <a:cs typeface="+mn-cs"/>
                        </a:rPr>
                        <a:t>Clear Space Force Station Visitor Control Center (VCC)</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lvl="0" algn="ctr" defTabSz="514350" rtl="0" eaLnBrk="1" latinLnBrk="0" hangingPunct="1">
                        <a:buNone/>
                      </a:pPr>
                      <a:r>
                        <a:rPr lang="en-US" sz="1000" b="0" i="0" u="none" strike="noStrike" kern="1200" dirty="0">
                          <a:solidFill>
                            <a:schemeClr val="tx1"/>
                          </a:solidFill>
                          <a:latin typeface="Arial"/>
                          <a:ea typeface="+mn-ea"/>
                          <a:cs typeface="+mn-cs"/>
                        </a:rPr>
                        <a:t>$10M-15M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lvl="0" algn="ctr" defTabSz="514350" rtl="0" eaLnBrk="1" latinLnBrk="0" hangingPunct="1">
                        <a:buNone/>
                      </a:pPr>
                      <a:r>
                        <a:rPr lang="en-US" sz="1000" b="0" i="0" u="none" strike="noStrike" kern="1200" dirty="0">
                          <a:solidFill>
                            <a:schemeClr val="tx1"/>
                          </a:solidFill>
                          <a:latin typeface="Arial"/>
                          <a:ea typeface="+mn-ea"/>
                          <a:cs typeface="+mn-cs"/>
                        </a:rPr>
                        <a:t>D/B, AE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defTabSz="514350" rtl="0" eaLnBrk="1" latinLnBrk="0" hangingPunct="1">
                        <a:lnSpc>
                          <a:spcPct val="100000"/>
                        </a:lnSpc>
                        <a:spcBef>
                          <a:spcPts val="0"/>
                        </a:spcBef>
                        <a:spcAft>
                          <a:spcPts val="0"/>
                        </a:spcAft>
                        <a:buClrTx/>
                        <a:buSzTx/>
                        <a:buFontTx/>
                        <a:buNone/>
                      </a:pPr>
                      <a:r>
                        <a:rPr lang="en-US" sz="1000" b="0" i="0" u="none" strike="noStrike" kern="1200" dirty="0">
                          <a:solidFill>
                            <a:schemeClr val="tx1"/>
                          </a:solidFill>
                          <a:latin typeface="Arial"/>
                          <a:ea typeface="+mn-ea"/>
                          <a:cs typeface="+mn-cs"/>
                        </a:rPr>
                        <a:t>TBD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rtl="0" eaLnBrk="1" latinLnBrk="0" hangingPunct="1">
                        <a:buNone/>
                      </a:pPr>
                      <a:r>
                        <a:rPr lang="en-US" sz="1000" b="0" i="0" u="none" strike="noStrike" kern="1200" dirty="0">
                          <a:solidFill>
                            <a:schemeClr val="tx1"/>
                          </a:solidFill>
                          <a:latin typeface="Arial"/>
                          <a:ea typeface="+mn-ea"/>
                          <a:cs typeface="+mn-cs"/>
                        </a:rPr>
                        <a:t>3QFY27</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rtl="0" eaLnBrk="1" latinLnBrk="0" hangingPunct="1">
                        <a:buNone/>
                      </a:pPr>
                      <a:r>
                        <a:rPr lang="en-US" sz="1000" b="0" i="0" u="none" strike="noStrike" kern="1200" dirty="0">
                          <a:solidFill>
                            <a:schemeClr val="tx1"/>
                          </a:solidFill>
                          <a:latin typeface="Arial"/>
                          <a:ea typeface="+mn-ea"/>
                          <a:cs typeface="+mn-cs"/>
                        </a:rPr>
                        <a:t>4QFY27</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64055348"/>
                  </a:ext>
                </a:extLst>
              </a:tr>
              <a:tr h="348743">
                <a:tc>
                  <a:txBody>
                    <a:bodyPr/>
                    <a:lstStyle/>
                    <a:p>
                      <a:pPr marL="0" lvl="0" algn="l" defTabSz="514350" rtl="0" eaLnBrk="1" latinLnBrk="0" hangingPunct="1">
                        <a:buNone/>
                      </a:pPr>
                      <a:r>
                        <a:rPr lang="en-US" sz="1000" b="0" i="0" u="none" strike="noStrike" kern="1200" dirty="0">
                          <a:solidFill>
                            <a:schemeClr val="tx1"/>
                          </a:solidFill>
                          <a:latin typeface="Arial"/>
                          <a:ea typeface="+mn-ea"/>
                          <a:cs typeface="+mn-cs"/>
                        </a:rPr>
                        <a:t>Jarvis Creek Flood Control, Donnelly Training Area (DTA)</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lvl="0" algn="ctr" defTabSz="514350" rtl="0" eaLnBrk="1" latinLnBrk="0" hangingPunct="1">
                        <a:buNone/>
                      </a:pPr>
                      <a:r>
                        <a:rPr lang="en-US" sz="1000" b="0" i="0" u="none" strike="noStrike" kern="1200" dirty="0">
                          <a:solidFill>
                            <a:schemeClr val="tx1"/>
                          </a:solidFill>
                          <a:latin typeface="Arial"/>
                          <a:ea typeface="+mn-ea"/>
                          <a:cs typeface="+mn-cs"/>
                        </a:rPr>
                        <a:t>$10M-20M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lvl="0" algn="ctr" defTabSz="514350" rtl="0" eaLnBrk="1" latinLnBrk="0" hangingPunct="1">
                        <a:buNone/>
                      </a:pPr>
                      <a:r>
                        <a:rPr lang="en-US" sz="1000" b="0" i="0" u="none" strike="noStrike" kern="1200" dirty="0">
                          <a:solidFill>
                            <a:schemeClr val="tx1"/>
                          </a:solidFill>
                          <a:latin typeface="Arial"/>
                          <a:ea typeface="+mn-ea"/>
                          <a:cs typeface="+mn-cs"/>
                        </a:rPr>
                        <a:t>D/B/B, IH</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defTabSz="514350" rtl="0" eaLnBrk="1" latinLnBrk="0" hangingPunct="1">
                        <a:lnSpc>
                          <a:spcPct val="100000"/>
                        </a:lnSpc>
                        <a:spcBef>
                          <a:spcPts val="0"/>
                        </a:spcBef>
                        <a:spcAft>
                          <a:spcPts val="0"/>
                        </a:spcAft>
                        <a:buClrTx/>
                        <a:buSzTx/>
                        <a:buFontTx/>
                        <a:buNone/>
                      </a:pPr>
                      <a:r>
                        <a:rPr lang="en-US" sz="1000" b="0" i="0" u="none" strike="noStrike" kern="1200" dirty="0">
                          <a:solidFill>
                            <a:schemeClr val="tx1"/>
                          </a:solidFill>
                          <a:latin typeface="Arial"/>
                          <a:ea typeface="+mn-ea"/>
                          <a:cs typeface="+mn-cs"/>
                        </a:rPr>
                        <a:t>TBD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rtl="0" eaLnBrk="1" latinLnBrk="0" hangingPunct="1">
                        <a:buNone/>
                      </a:pPr>
                      <a:r>
                        <a:rPr lang="en-US" sz="1000" b="0" i="0" u="none" strike="noStrike" kern="1200" dirty="0">
                          <a:solidFill>
                            <a:schemeClr val="tx1"/>
                          </a:solidFill>
                          <a:latin typeface="Arial"/>
                          <a:ea typeface="+mn-ea"/>
                          <a:cs typeface="+mn-cs"/>
                        </a:rPr>
                        <a:t>3QFY27</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rtl="0" eaLnBrk="1" latinLnBrk="0" hangingPunct="1">
                        <a:buNone/>
                      </a:pPr>
                      <a:r>
                        <a:rPr lang="en-US" sz="1000" b="0" i="0" u="none" strike="noStrike" kern="1200" dirty="0">
                          <a:solidFill>
                            <a:schemeClr val="tx1"/>
                          </a:solidFill>
                          <a:latin typeface="Arial"/>
                          <a:ea typeface="+mn-ea"/>
                          <a:cs typeface="+mn-cs"/>
                        </a:rPr>
                        <a:t>4QFY27</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135856217"/>
                  </a:ext>
                </a:extLst>
              </a:tr>
            </a:tbl>
          </a:graphicData>
        </a:graphic>
      </p:graphicFrame>
      <p:sp>
        <p:nvSpPr>
          <p:cNvPr id="2" name="TextBox 1">
            <a:extLst>
              <a:ext uri="{FF2B5EF4-FFF2-40B4-BE49-F238E27FC236}">
                <a16:creationId xmlns:a16="http://schemas.microsoft.com/office/drawing/2014/main" id="{B9E41ED3-55DC-55F8-9471-62D4E6DF803B}"/>
              </a:ext>
            </a:extLst>
          </p:cNvPr>
          <p:cNvSpPr txBox="1"/>
          <p:nvPr/>
        </p:nvSpPr>
        <p:spPr>
          <a:xfrm>
            <a:off x="266700" y="6421242"/>
            <a:ext cx="4277802" cy="307777"/>
          </a:xfrm>
          <a:prstGeom prst="rect">
            <a:avLst/>
          </a:prstGeom>
          <a:noFill/>
        </p:spPr>
        <p:txBody>
          <a:bodyPr wrap="square" rtlCol="0">
            <a:spAutoFit/>
          </a:bodyPr>
          <a:lstStyle/>
          <a:p>
            <a:r>
              <a:rPr lang="en-US" sz="1400" dirty="0"/>
              <a:t>* Draft Solicitation released on SAM.gov</a:t>
            </a:r>
          </a:p>
        </p:txBody>
      </p:sp>
      <p:sp>
        <p:nvSpPr>
          <p:cNvPr id="4" name="TextBox 3">
            <a:extLst>
              <a:ext uri="{FF2B5EF4-FFF2-40B4-BE49-F238E27FC236}">
                <a16:creationId xmlns:a16="http://schemas.microsoft.com/office/drawing/2014/main" id="{D7CB75AE-62B9-B97A-131A-9A766D751FBF}"/>
              </a:ext>
            </a:extLst>
          </p:cNvPr>
          <p:cNvSpPr txBox="1"/>
          <p:nvPr/>
        </p:nvSpPr>
        <p:spPr>
          <a:xfrm>
            <a:off x="6488530" y="6482798"/>
            <a:ext cx="5426102" cy="246221"/>
          </a:xfrm>
          <a:prstGeom prst="rect">
            <a:avLst/>
          </a:prstGeom>
          <a:noFill/>
        </p:spPr>
        <p:txBody>
          <a:bodyPr wrap="square" rtlCol="0">
            <a:spAutoFit/>
          </a:bodyPr>
          <a:lstStyle/>
          <a:p>
            <a:pPr>
              <a:tabLst>
                <a:tab pos="228600" algn="l"/>
                <a:tab pos="457200" algn="l"/>
                <a:tab pos="685800" algn="l"/>
                <a:tab pos="914400" algn="l"/>
                <a:tab pos="1371600" algn="l"/>
                <a:tab pos="1828800" algn="l"/>
                <a:tab pos="2057400" algn="l"/>
                <a:tab pos="2286000" algn="l"/>
              </a:tabLst>
            </a:pPr>
            <a:r>
              <a:rPr lang="en-US" sz="1000" dirty="0"/>
              <a:t>Notes: 	D/B/B – Design/Bid/Build; D/B – Design/Build; AE – Architect/Engineer; IH – In House</a:t>
            </a:r>
          </a:p>
        </p:txBody>
      </p:sp>
    </p:spTree>
    <p:extLst>
      <p:ext uri="{BB962C8B-B14F-4D97-AF65-F5344CB8AC3E}">
        <p14:creationId xmlns:p14="http://schemas.microsoft.com/office/powerpoint/2010/main" val="87841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9"/>
          <p:cNvSpPr>
            <a:spLocks noChangeShapeType="1"/>
          </p:cNvSpPr>
          <p:nvPr/>
        </p:nvSpPr>
        <p:spPr bwMode="auto">
          <a:xfrm flipH="1" flipV="1">
            <a:off x="6095999" y="1277263"/>
            <a:ext cx="0" cy="5029845"/>
          </a:xfrm>
          <a:prstGeom prst="line">
            <a:avLst/>
          </a:prstGeom>
          <a:noFill/>
          <a:ln w="19050">
            <a:solidFill>
              <a:schemeClr val="accent6"/>
            </a:solidFill>
            <a:round/>
            <a:headEnd/>
            <a:tailEnd/>
          </a:ln>
        </p:spPr>
        <p:txBody>
          <a:bodyPr/>
          <a:lstStyle/>
          <a:p>
            <a:pPr>
              <a:defRPr/>
            </a:pPr>
            <a:endParaRPr lang="en-US" sz="1849">
              <a:solidFill>
                <a:srgbClr val="000000"/>
              </a:solidFill>
              <a:latin typeface="Calibri" pitchFamily="34" charset="0"/>
              <a:ea typeface="ＭＳ Ｐゴシック" pitchFamily="34" charset="-128"/>
            </a:endParaRPr>
          </a:p>
        </p:txBody>
      </p:sp>
      <p:sp>
        <p:nvSpPr>
          <p:cNvPr id="4" name="Line 2"/>
          <p:cNvSpPr>
            <a:spLocks noChangeShapeType="1"/>
          </p:cNvSpPr>
          <p:nvPr/>
        </p:nvSpPr>
        <p:spPr bwMode="auto">
          <a:xfrm flipV="1">
            <a:off x="648926" y="3418112"/>
            <a:ext cx="10878077" cy="0"/>
          </a:xfrm>
          <a:prstGeom prst="line">
            <a:avLst/>
          </a:prstGeom>
          <a:noFill/>
          <a:ln w="19050">
            <a:solidFill>
              <a:schemeClr val="accent6"/>
            </a:solidFill>
            <a:round/>
            <a:headEnd/>
            <a:tailEnd/>
          </a:ln>
        </p:spPr>
        <p:txBody>
          <a:bodyPr/>
          <a:lstStyle/>
          <a:p>
            <a:pPr>
              <a:defRPr/>
            </a:pPr>
            <a:endParaRPr lang="en-US" sz="1849">
              <a:solidFill>
                <a:srgbClr val="000000"/>
              </a:solidFill>
            </a:endParaRPr>
          </a:p>
        </p:txBody>
      </p:sp>
      <p:sp>
        <p:nvSpPr>
          <p:cNvPr id="5" name="Title 1"/>
          <p:cNvSpPr txBox="1">
            <a:spLocks/>
          </p:cNvSpPr>
          <p:nvPr/>
        </p:nvSpPr>
        <p:spPr bwMode="auto">
          <a:xfrm>
            <a:off x="971551" y="150169"/>
            <a:ext cx="10218958" cy="923690"/>
          </a:xfrm>
          <a:prstGeom prst="rect">
            <a:avLst/>
          </a:prstGeom>
          <a:noFill/>
          <a:ln w="9525">
            <a:noFill/>
            <a:miter lim="800000"/>
            <a:headEnd/>
            <a:tailEnd/>
          </a:ln>
        </p:spPr>
        <p:txBody>
          <a:bodyPr vert="horz" wrap="square" lIns="93929" tIns="46966" rIns="93929" bIns="46966" numCol="1" anchor="ctr" anchorCtr="0" compatLnSpc="1">
            <a:prstTxWarp prst="textNoShape">
              <a:avLst/>
            </a:prstTxWarp>
          </a:bodyPr>
          <a:lstStyle>
            <a:lvl1pPr algn="l" rtl="0" eaLnBrk="0" fontAlgn="base" hangingPunct="0">
              <a:spcBef>
                <a:spcPct val="0"/>
              </a:spcBef>
              <a:spcAft>
                <a:spcPct val="0"/>
              </a:spcAft>
              <a:defRPr sz="1700" b="1" kern="1200" cap="all">
                <a:solidFill>
                  <a:srgbClr val="404040"/>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1700" b="1">
                <a:solidFill>
                  <a:srgbClr val="404040"/>
                </a:solidFill>
                <a:latin typeface="Arial" charset="0"/>
                <a:ea typeface="ＭＳ Ｐゴシック" charset="0"/>
                <a:cs typeface="Arial" charset="0"/>
              </a:defRPr>
            </a:lvl2pPr>
            <a:lvl3pPr algn="l" rtl="0" eaLnBrk="0" fontAlgn="base" hangingPunct="0">
              <a:spcBef>
                <a:spcPct val="0"/>
              </a:spcBef>
              <a:spcAft>
                <a:spcPct val="0"/>
              </a:spcAft>
              <a:defRPr sz="1700" b="1">
                <a:solidFill>
                  <a:srgbClr val="404040"/>
                </a:solidFill>
                <a:latin typeface="Arial" charset="0"/>
                <a:ea typeface="ＭＳ Ｐゴシック" charset="0"/>
                <a:cs typeface="Arial" charset="0"/>
              </a:defRPr>
            </a:lvl3pPr>
            <a:lvl4pPr algn="l" rtl="0" eaLnBrk="0" fontAlgn="base" hangingPunct="0">
              <a:spcBef>
                <a:spcPct val="0"/>
              </a:spcBef>
              <a:spcAft>
                <a:spcPct val="0"/>
              </a:spcAft>
              <a:defRPr sz="1700" b="1">
                <a:solidFill>
                  <a:srgbClr val="404040"/>
                </a:solidFill>
                <a:latin typeface="Arial" charset="0"/>
                <a:ea typeface="ＭＳ Ｐゴシック" charset="0"/>
                <a:cs typeface="Arial" charset="0"/>
              </a:defRPr>
            </a:lvl4pPr>
            <a:lvl5pPr algn="l" rtl="0" eaLnBrk="0" fontAlgn="base" hangingPunct="0">
              <a:spcBef>
                <a:spcPct val="0"/>
              </a:spcBef>
              <a:spcAft>
                <a:spcPct val="0"/>
              </a:spcAft>
              <a:defRPr sz="1700" b="1">
                <a:solidFill>
                  <a:srgbClr val="404040"/>
                </a:solidFill>
                <a:latin typeface="Arial" charset="0"/>
                <a:ea typeface="ＭＳ Ｐゴシック" charset="0"/>
                <a:cs typeface="Arial" charset="0"/>
              </a:defRPr>
            </a:lvl5pPr>
            <a:lvl6pPr marL="333779" algn="l" rtl="0" eaLnBrk="1" fontAlgn="base" hangingPunct="1">
              <a:spcBef>
                <a:spcPct val="0"/>
              </a:spcBef>
              <a:spcAft>
                <a:spcPct val="0"/>
              </a:spcAft>
              <a:defRPr sz="3212">
                <a:solidFill>
                  <a:schemeClr val="tx1"/>
                </a:solidFill>
                <a:latin typeface="Arial" charset="0"/>
                <a:cs typeface="Arial" charset="0"/>
              </a:defRPr>
            </a:lvl6pPr>
            <a:lvl7pPr marL="667558" algn="l" rtl="0" eaLnBrk="1" fontAlgn="base" hangingPunct="1">
              <a:spcBef>
                <a:spcPct val="0"/>
              </a:spcBef>
              <a:spcAft>
                <a:spcPct val="0"/>
              </a:spcAft>
              <a:defRPr sz="3212">
                <a:solidFill>
                  <a:schemeClr val="tx1"/>
                </a:solidFill>
                <a:latin typeface="Arial" charset="0"/>
                <a:cs typeface="Arial" charset="0"/>
              </a:defRPr>
            </a:lvl7pPr>
            <a:lvl8pPr marL="1001337" algn="l" rtl="0" eaLnBrk="1" fontAlgn="base" hangingPunct="1">
              <a:spcBef>
                <a:spcPct val="0"/>
              </a:spcBef>
              <a:spcAft>
                <a:spcPct val="0"/>
              </a:spcAft>
              <a:defRPr sz="3212">
                <a:solidFill>
                  <a:schemeClr val="tx1"/>
                </a:solidFill>
                <a:latin typeface="Arial" charset="0"/>
                <a:cs typeface="Arial" charset="0"/>
              </a:defRPr>
            </a:lvl8pPr>
            <a:lvl9pPr marL="1335115" algn="l" rtl="0" eaLnBrk="1" fontAlgn="base" hangingPunct="1">
              <a:spcBef>
                <a:spcPct val="0"/>
              </a:spcBef>
              <a:spcAft>
                <a:spcPct val="0"/>
              </a:spcAft>
              <a:defRPr sz="3212">
                <a:solidFill>
                  <a:schemeClr val="tx1"/>
                </a:solidFill>
                <a:latin typeface="Arial" charset="0"/>
                <a:cs typeface="Arial" charset="0"/>
              </a:defRPr>
            </a:lvl9pPr>
          </a:lstStyle>
          <a:p>
            <a:pPr algn="ctr" eaLnBrk="1" hangingPunct="1">
              <a:defRPr/>
            </a:pPr>
            <a:r>
              <a:rPr lang="en-US" sz="2800" dirty="0">
                <a:solidFill>
                  <a:srgbClr val="000000"/>
                </a:solidFill>
              </a:rPr>
              <a:t>Joint integrated testing &amp; training center (JITTC), </a:t>
            </a:r>
            <a:r>
              <a:rPr lang="en-US" sz="2800" dirty="0" err="1">
                <a:solidFill>
                  <a:srgbClr val="000000"/>
                </a:solidFill>
              </a:rPr>
              <a:t>Jber</a:t>
            </a:r>
            <a:r>
              <a:rPr lang="en-US" sz="2800" dirty="0">
                <a:solidFill>
                  <a:srgbClr val="000000"/>
                </a:solidFill>
              </a:rPr>
              <a:t>, Alaska</a:t>
            </a:r>
            <a:endParaRPr lang="en-US" sz="2800" dirty="0">
              <a:solidFill>
                <a:srgbClr val="83847A">
                  <a:lumMod val="60000"/>
                  <a:lumOff val="40000"/>
                </a:srgbClr>
              </a:solidFill>
            </a:endParaRPr>
          </a:p>
        </p:txBody>
      </p:sp>
      <p:sp>
        <p:nvSpPr>
          <p:cNvPr id="12" name="TextBox 16"/>
          <p:cNvSpPr txBox="1">
            <a:spLocks noChangeArrowheads="1"/>
          </p:cNvSpPr>
          <p:nvPr/>
        </p:nvSpPr>
        <p:spPr bwMode="auto">
          <a:xfrm>
            <a:off x="6286945" y="1277263"/>
            <a:ext cx="5731439"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0" kern="1200" dirty="0">
                <a:solidFill>
                  <a:schemeClr val="tx1">
                    <a:lumMod val="75000"/>
                    <a:lumOff val="25000"/>
                  </a:schemeClr>
                </a:solidFill>
                <a:latin typeface="+mn-lt"/>
                <a:ea typeface="+mn-ea"/>
                <a:cs typeface="Calibri" panose="020F0502020204030204" pitchFamily="34" charset="0"/>
              </a:rPr>
              <a:t>Value: $250M - $400M</a:t>
            </a:r>
          </a:p>
          <a:p>
            <a:endParaRPr lang="en-US" dirty="0">
              <a:solidFill>
                <a:schemeClr val="tx1">
                  <a:lumMod val="75000"/>
                  <a:lumOff val="25000"/>
                </a:schemeClr>
              </a:solidFill>
              <a:latin typeface="+mn-lt"/>
              <a:ea typeface="+mn-ea"/>
              <a:cs typeface="Calibri" panose="020F0502020204030204" pitchFamily="34" charset="0"/>
            </a:endParaRPr>
          </a:p>
          <a:p>
            <a:r>
              <a:rPr lang="en-US" b="0" kern="1200" dirty="0">
                <a:solidFill>
                  <a:schemeClr val="tx1">
                    <a:lumMod val="75000"/>
                    <a:lumOff val="25000"/>
                  </a:schemeClr>
                </a:solidFill>
                <a:latin typeface="+mn-lt"/>
                <a:ea typeface="+mn-ea"/>
                <a:cs typeface="Calibri" panose="020F0502020204030204" pitchFamily="34" charset="0"/>
              </a:rPr>
              <a:t>Target Award: 4QFY25</a:t>
            </a:r>
          </a:p>
          <a:p>
            <a:endParaRPr lang="en-US" b="0" kern="1200" dirty="0">
              <a:solidFill>
                <a:schemeClr val="tx1">
                  <a:lumMod val="75000"/>
                  <a:lumOff val="25000"/>
                </a:schemeClr>
              </a:solidFill>
              <a:latin typeface="+mn-lt"/>
              <a:ea typeface="+mn-ea"/>
              <a:cs typeface="Calibri" panose="020F0502020204030204" pitchFamily="34" charset="0"/>
            </a:endParaRPr>
          </a:p>
          <a:p>
            <a:r>
              <a:rPr lang="en-US" dirty="0">
                <a:solidFill>
                  <a:schemeClr val="tx1">
                    <a:lumMod val="75000"/>
                    <a:lumOff val="25000"/>
                  </a:schemeClr>
                </a:solidFill>
                <a:latin typeface="+mn-lt"/>
                <a:ea typeface="+mn-ea"/>
                <a:cs typeface="Calibri" panose="020F0502020204030204" pitchFamily="34" charset="0"/>
              </a:rPr>
              <a:t>Type of work: SCIF and security</a:t>
            </a:r>
            <a:endParaRPr lang="en-US" b="0" kern="1200" dirty="0">
              <a:solidFill>
                <a:schemeClr val="tx1">
                  <a:lumMod val="75000"/>
                  <a:lumOff val="25000"/>
                </a:schemeClr>
              </a:solidFill>
              <a:latin typeface="+mn-lt"/>
              <a:ea typeface="+mn-ea"/>
              <a:cs typeface="Calibri" panose="020F0502020204030204" pitchFamily="34" charset="0"/>
            </a:endParaRPr>
          </a:p>
          <a:p>
            <a:pPr marL="110490" indent="-110490" algn="ctr">
              <a:defRPr/>
            </a:pPr>
            <a:endParaRPr lang="en-US" sz="1050" b="1" u="sng" dirty="0">
              <a:latin typeface="Arial"/>
              <a:cs typeface="Arial"/>
            </a:endParaRPr>
          </a:p>
        </p:txBody>
      </p:sp>
      <p:sp>
        <p:nvSpPr>
          <p:cNvPr id="11" name="TextBox 16">
            <a:extLst>
              <a:ext uri="{FF2B5EF4-FFF2-40B4-BE49-F238E27FC236}">
                <a16:creationId xmlns:a16="http://schemas.microsoft.com/office/drawing/2014/main" id="{CBFF4E95-966A-3FF9-89CE-87BDACB5499B}"/>
              </a:ext>
            </a:extLst>
          </p:cNvPr>
          <p:cNvSpPr txBox="1">
            <a:spLocks noChangeArrowheads="1"/>
          </p:cNvSpPr>
          <p:nvPr/>
        </p:nvSpPr>
        <p:spPr bwMode="auto">
          <a:xfrm>
            <a:off x="54111" y="3792185"/>
            <a:ext cx="6024553" cy="169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07950" indent="-107950" algn="ctr">
              <a:defRPr/>
            </a:pPr>
            <a:endParaRPr lang="en-US" altLang="en-US" sz="1401" dirty="0">
              <a:solidFill>
                <a:srgbClr val="000000"/>
              </a:solidFill>
              <a:latin typeface="Arial"/>
            </a:endParaRPr>
          </a:p>
          <a:p>
            <a:pPr marL="0" indent="0">
              <a:spcAft>
                <a:spcPts val="0"/>
              </a:spcAft>
              <a:defRPr/>
            </a:pPr>
            <a:r>
              <a:rPr lang="en-US" dirty="0">
                <a:solidFill>
                  <a:schemeClr val="tx1">
                    <a:lumMod val="75000"/>
                    <a:lumOff val="25000"/>
                  </a:schemeClr>
                </a:solidFill>
              </a:rPr>
              <a:t>The JITTC Flight Simulator Training Facility is a 150,852 gross square-foot two-story structure with reinforced concrete foundations, structural steel frame, insulated steel panel and masonry walls, and standing seam metal and membrane roof.</a:t>
            </a:r>
          </a:p>
        </p:txBody>
      </p:sp>
      <p:sp>
        <p:nvSpPr>
          <p:cNvPr id="13" name="TextBox 12">
            <a:extLst>
              <a:ext uri="{FF2B5EF4-FFF2-40B4-BE49-F238E27FC236}">
                <a16:creationId xmlns:a16="http://schemas.microsoft.com/office/drawing/2014/main" id="{480EF356-5D8E-5E08-7BDD-9AEA3C8CA36F}"/>
              </a:ext>
            </a:extLst>
          </p:cNvPr>
          <p:cNvSpPr txBox="1">
            <a:spLocks noChangeArrowheads="1"/>
          </p:cNvSpPr>
          <p:nvPr/>
        </p:nvSpPr>
        <p:spPr bwMode="auto">
          <a:xfrm>
            <a:off x="6113335" y="3454808"/>
            <a:ext cx="6078661" cy="2862322"/>
          </a:xfrm>
          <a:prstGeom prst="rect">
            <a:avLst/>
          </a:prstGeom>
          <a:noFill/>
          <a:ln>
            <a:noFill/>
          </a:ln>
        </p:spPr>
        <p:txBody>
          <a:bodyPr wrap="square" lIns="91440" tIns="45720" rIns="91440" bIns="45720" anchor="t">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dirty="0"/>
          </a:p>
          <a:p>
            <a:r>
              <a:rPr lang="en-US" dirty="0">
                <a:solidFill>
                  <a:schemeClr val="tx1">
                    <a:lumMod val="75000"/>
                    <a:lumOff val="25000"/>
                  </a:schemeClr>
                </a:solidFill>
              </a:rPr>
              <a:t>Major Scope Tasks</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Spaces include 118,536 square-feet of Sensitive Compartmented Information Facility (SCIF) spaces.</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10 simulator rooms</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Briefing rooms </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Mission operation centers </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A central server room </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An auditorium for 200 persons </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Administrative space </a:t>
            </a:r>
          </a:p>
        </p:txBody>
      </p:sp>
      <p:pic>
        <p:nvPicPr>
          <p:cNvPr id="6" name="Picture 5">
            <a:extLst>
              <a:ext uri="{FF2B5EF4-FFF2-40B4-BE49-F238E27FC236}">
                <a16:creationId xmlns:a16="http://schemas.microsoft.com/office/drawing/2014/main" id="{BFB6640A-5A9C-4099-C0C8-E4BA17CC919D}"/>
              </a:ext>
            </a:extLst>
          </p:cNvPr>
          <p:cNvPicPr>
            <a:picLocks noChangeAspect="1"/>
          </p:cNvPicPr>
          <p:nvPr/>
        </p:nvPicPr>
        <p:blipFill>
          <a:blip r:embed="rId3"/>
          <a:stretch>
            <a:fillRect/>
          </a:stretch>
        </p:blipFill>
        <p:spPr>
          <a:xfrm>
            <a:off x="1118047" y="1026167"/>
            <a:ext cx="3778496" cy="2142228"/>
          </a:xfrm>
          <a:prstGeom prst="rect">
            <a:avLst/>
          </a:prstGeom>
        </p:spPr>
      </p:pic>
    </p:spTree>
    <p:extLst>
      <p:ext uri="{BB962C8B-B14F-4D97-AF65-F5344CB8AC3E}">
        <p14:creationId xmlns:p14="http://schemas.microsoft.com/office/powerpoint/2010/main" val="228601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2800" dirty="0"/>
              <a:t>Sustainment, restoration, and modernization</a:t>
            </a:r>
            <a:br>
              <a:rPr lang="en-US" sz="2800" dirty="0"/>
            </a:br>
            <a:r>
              <a:rPr lang="en-US" sz="2800" dirty="0"/>
              <a:t>FISCAL YEAR </a:t>
            </a:r>
            <a:r>
              <a:rPr lang="en-US" sz="2800" dirty="0">
                <a:solidFill>
                  <a:schemeClr val="tx1"/>
                </a:solidFill>
              </a:rPr>
              <a:t>2025-2026</a:t>
            </a:r>
          </a:p>
        </p:txBody>
      </p:sp>
      <p:graphicFrame>
        <p:nvGraphicFramePr>
          <p:cNvPr id="2" name="Table 1">
            <a:extLst>
              <a:ext uri="{FF2B5EF4-FFF2-40B4-BE49-F238E27FC236}">
                <a16:creationId xmlns:a16="http://schemas.microsoft.com/office/drawing/2014/main" id="{F28635AE-68C2-70E3-4BCC-1D300873166E}"/>
              </a:ext>
            </a:extLst>
          </p:cNvPr>
          <p:cNvGraphicFramePr>
            <a:graphicFrameLocks noGrp="1"/>
          </p:cNvGraphicFramePr>
          <p:nvPr>
            <p:extLst>
              <p:ext uri="{D42A27DB-BD31-4B8C-83A1-F6EECF244321}">
                <p14:modId xmlns:p14="http://schemas.microsoft.com/office/powerpoint/2010/main" val="2201158090"/>
              </p:ext>
            </p:extLst>
          </p:nvPr>
        </p:nvGraphicFramePr>
        <p:xfrm>
          <a:off x="253746" y="1272231"/>
          <a:ext cx="11684508" cy="4558866"/>
        </p:xfrm>
        <a:graphic>
          <a:graphicData uri="http://schemas.openxmlformats.org/drawingml/2006/table">
            <a:tbl>
              <a:tblPr firstRow="1" bandRow="1"/>
              <a:tblGrid>
                <a:gridCol w="4196888">
                  <a:extLst>
                    <a:ext uri="{9D8B030D-6E8A-4147-A177-3AD203B41FA5}">
                      <a16:colId xmlns:a16="http://schemas.microsoft.com/office/drawing/2014/main" val="3151067013"/>
                    </a:ext>
                  </a:extLst>
                </a:gridCol>
                <a:gridCol w="1227821">
                  <a:extLst>
                    <a:ext uri="{9D8B030D-6E8A-4147-A177-3AD203B41FA5}">
                      <a16:colId xmlns:a16="http://schemas.microsoft.com/office/drawing/2014/main" val="1522734236"/>
                    </a:ext>
                  </a:extLst>
                </a:gridCol>
                <a:gridCol w="1378572">
                  <a:extLst>
                    <a:ext uri="{9D8B030D-6E8A-4147-A177-3AD203B41FA5}">
                      <a16:colId xmlns:a16="http://schemas.microsoft.com/office/drawing/2014/main" val="2310593964"/>
                    </a:ext>
                  </a:extLst>
                </a:gridCol>
                <a:gridCol w="1803259">
                  <a:extLst>
                    <a:ext uri="{9D8B030D-6E8A-4147-A177-3AD203B41FA5}">
                      <a16:colId xmlns:a16="http://schemas.microsoft.com/office/drawing/2014/main" val="3174502908"/>
                    </a:ext>
                  </a:extLst>
                </a:gridCol>
                <a:gridCol w="1435824">
                  <a:extLst>
                    <a:ext uri="{9D8B030D-6E8A-4147-A177-3AD203B41FA5}">
                      <a16:colId xmlns:a16="http://schemas.microsoft.com/office/drawing/2014/main" val="2728215360"/>
                    </a:ext>
                  </a:extLst>
                </a:gridCol>
                <a:gridCol w="1642144">
                  <a:extLst>
                    <a:ext uri="{9D8B030D-6E8A-4147-A177-3AD203B41FA5}">
                      <a16:colId xmlns:a16="http://schemas.microsoft.com/office/drawing/2014/main" val="2294217973"/>
                    </a:ext>
                  </a:extLst>
                </a:gridCol>
              </a:tblGrid>
              <a:tr h="4261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PROJECT / LOCATION</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VALUE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EXECUTION</a:t>
                      </a:r>
                      <a:r>
                        <a:rPr lang="en-US" sz="1000" b="1" baseline="0" dirty="0">
                          <a:solidFill>
                            <a:schemeClr val="tx2"/>
                          </a:solidFill>
                          <a:latin typeface="+mn-lt"/>
                          <a:cs typeface="Calibri"/>
                        </a:rPr>
                        <a:t> STRATEGY</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CONTRACT</a:t>
                      </a:r>
                      <a:r>
                        <a:rPr lang="en-US" sz="1000" b="1" baseline="0" dirty="0">
                          <a:solidFill>
                            <a:schemeClr val="tx2"/>
                          </a:solidFill>
                          <a:latin typeface="+mn-lt"/>
                          <a:cs typeface="Calibri"/>
                        </a:rPr>
                        <a:t> TYPE</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SOLICITATION</a:t>
                      </a:r>
                      <a:r>
                        <a:rPr lang="en-US" sz="1000" b="1" baseline="0" dirty="0">
                          <a:solidFill>
                            <a:schemeClr val="tx2"/>
                          </a:solidFill>
                          <a:latin typeface="+mn-lt"/>
                          <a:cs typeface="Calibri"/>
                        </a:rPr>
                        <a:t> TARGET</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1" dirty="0">
                          <a:solidFill>
                            <a:schemeClr val="tx2"/>
                          </a:solidFill>
                          <a:latin typeface="+mn-lt"/>
                          <a:cs typeface="Calibri"/>
                        </a:rPr>
                        <a:t>AWARD</a:t>
                      </a:r>
                      <a:r>
                        <a:rPr lang="en-US" sz="1000" b="1" baseline="0" dirty="0">
                          <a:solidFill>
                            <a:schemeClr val="tx2"/>
                          </a:solidFill>
                          <a:latin typeface="+mn-lt"/>
                          <a:cs typeface="Calibri"/>
                        </a:rPr>
                        <a:t> TARGET</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extLst>
                  <a:ext uri="{0D108BD9-81ED-4DB2-BD59-A6C34878D82A}">
                    <a16:rowId xmlns:a16="http://schemas.microsoft.com/office/drawing/2014/main" val="1558256850"/>
                  </a:ext>
                </a:extLst>
              </a:tr>
              <a:tr h="30350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chemeClr val="tx1"/>
                          </a:solidFill>
                          <a:latin typeface="+mn-lt"/>
                          <a:ea typeface="+mn-ea"/>
                          <a:cs typeface="Calibri"/>
                        </a:rPr>
                        <a:t>Mechanical Electrical Building 2 Chiller Replacement, </a:t>
                      </a:r>
                      <a:r>
                        <a:rPr lang="en-US" sz="1000" b="0" i="0" u="none" strike="noStrike" kern="1200" noProof="0" dirty="0">
                          <a:solidFill>
                            <a:schemeClr val="tx1"/>
                          </a:solidFill>
                        </a:rPr>
                        <a:t>Fort Greely</a:t>
                      </a:r>
                      <a:endParaRPr lang="en-US" sz="1000" b="0" strike="noStrike" kern="1200" dirty="0">
                        <a:solidFill>
                          <a:schemeClr val="tx1"/>
                        </a:solidFill>
                        <a:latin typeface="+mn-lt"/>
                        <a:ea typeface="+mn-ea"/>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$3M-5M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000" b="0" i="0" u="none" strike="noStrike" kern="1200" noProof="0" dirty="0">
                          <a:solidFill>
                            <a:schemeClr val="tx1"/>
                          </a:solidFill>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strike="noStrike" kern="1200" dirty="0">
                          <a:solidFill>
                            <a:schemeClr val="tx1"/>
                          </a:solidFill>
                          <a:latin typeface="+mn-lt"/>
                          <a:ea typeface="+mn-ea"/>
                          <a:cs typeface="Calibri"/>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2QFY25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3QFY25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988568296"/>
                  </a:ext>
                </a:extLst>
              </a:tr>
              <a:tr h="303503">
                <a:tc>
                  <a:txBody>
                    <a:bodyPr/>
                    <a:lstStyle/>
                    <a:p>
                      <a:pPr lvl="0">
                        <a:buNone/>
                      </a:pPr>
                      <a:r>
                        <a:rPr lang="en-US" sz="1000" b="0" i="0" u="none" strike="noStrike" kern="1200" dirty="0">
                          <a:solidFill>
                            <a:schemeClr val="tx1"/>
                          </a:solidFill>
                          <a:latin typeface="Arial"/>
                          <a:ea typeface="+mn-ea"/>
                          <a:cs typeface="+mn-cs"/>
                        </a:rPr>
                        <a:t>Life Safety Repairs Building 1557, Fort Wainwright</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lvl="0" indent="0" algn="ctr">
                        <a:lnSpc>
                          <a:spcPct val="100000"/>
                        </a:lnSpc>
                        <a:spcBef>
                          <a:spcPts val="0"/>
                        </a:spcBef>
                        <a:spcAft>
                          <a:spcPts val="0"/>
                        </a:spcAft>
                        <a:buNone/>
                      </a:pPr>
                      <a:r>
                        <a:rPr lang="en-US" sz="1000" b="0" i="0" u="none" strike="noStrike" kern="1200" dirty="0">
                          <a:solidFill>
                            <a:schemeClr val="tx1"/>
                          </a:solidFill>
                          <a:latin typeface="Arial"/>
                          <a:ea typeface="+mn-ea"/>
                          <a:cs typeface="+mn-cs"/>
                        </a:rPr>
                        <a:t>$7M – $10M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buNone/>
                      </a:pPr>
                      <a:r>
                        <a:rPr lang="en-US" sz="1000" b="0" i="0" u="none" strike="noStrike" kern="1200" dirty="0">
                          <a:solidFill>
                            <a:schemeClr val="tx1"/>
                          </a:solidFill>
                          <a:latin typeface="Arial"/>
                          <a:ea typeface="+mn-ea"/>
                          <a:cs typeface="+mn-cs"/>
                        </a:rPr>
                        <a:t>D/B, AE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buNone/>
                      </a:pPr>
                      <a:r>
                        <a:rPr lang="en-US" sz="1000" b="0" i="0" u="none" strike="noStrike" kern="1200" dirty="0">
                          <a:solidFill>
                            <a:schemeClr val="tx1"/>
                          </a:solidFill>
                          <a:latin typeface="Arial"/>
                          <a:ea typeface="+mn-ea"/>
                          <a:cs typeface="+mn-cs"/>
                        </a:rPr>
                        <a:t>Set Aside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defTabSz="514350">
                        <a:buNone/>
                      </a:pPr>
                      <a:r>
                        <a:rPr lang="en-US" sz="1000" b="0" i="0" u="none" strike="noStrike" kern="1200" dirty="0">
                          <a:solidFill>
                            <a:schemeClr val="tx1"/>
                          </a:solidFill>
                          <a:latin typeface="Arial"/>
                          <a:ea typeface="+mn-ea"/>
                          <a:cs typeface="+mn-cs"/>
                        </a:rPr>
                        <a:t>3QFY25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defTabSz="514350">
                        <a:buNone/>
                      </a:pPr>
                      <a:r>
                        <a:rPr lang="en-US" sz="1000" b="0" i="0" u="none" strike="noStrike" kern="1200" dirty="0">
                          <a:solidFill>
                            <a:schemeClr val="tx1"/>
                          </a:solidFill>
                          <a:latin typeface="Arial"/>
                          <a:ea typeface="+mn-ea"/>
                          <a:cs typeface="+mn-cs"/>
                        </a:rPr>
                        <a:t>4QFY25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772978714"/>
                  </a:ext>
                </a:extLst>
              </a:tr>
              <a:tr h="30350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chemeClr val="tx1"/>
                          </a:solidFill>
                          <a:latin typeface="+mn-lt"/>
                          <a:ea typeface="+mn-ea"/>
                          <a:cs typeface="Calibri"/>
                        </a:rPr>
                        <a:t>Repair Site Fire Alarm System, </a:t>
                      </a:r>
                      <a:r>
                        <a:rPr lang="en-US" sz="1000" b="0" strike="noStrike" kern="1200" dirty="0" err="1">
                          <a:solidFill>
                            <a:schemeClr val="tx1"/>
                          </a:solidFill>
                          <a:latin typeface="+mn-lt"/>
                          <a:ea typeface="+mn-ea"/>
                          <a:cs typeface="Calibri"/>
                        </a:rPr>
                        <a:t>Eareckson</a:t>
                      </a:r>
                      <a:r>
                        <a:rPr lang="en-US" sz="1000" b="0" strike="noStrike" kern="1200" dirty="0">
                          <a:solidFill>
                            <a:schemeClr val="tx1"/>
                          </a:solidFill>
                          <a:latin typeface="+mn-lt"/>
                          <a:ea typeface="+mn-ea"/>
                          <a:cs typeface="Calibri"/>
                        </a:rPr>
                        <a:t> AS</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$15M - $20M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defTabSz="514350">
                        <a:buNone/>
                      </a:pPr>
                      <a:r>
                        <a:rPr lang="en-US" sz="1000" b="0" strike="noStrike" kern="1200" dirty="0">
                          <a:solidFill>
                            <a:schemeClr val="tx1"/>
                          </a:solidFill>
                          <a:latin typeface="+mn-lt"/>
                          <a:ea typeface="+mn-ea"/>
                          <a:cs typeface="Calibri"/>
                        </a:rPr>
                        <a:t>3QFY25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defTabSz="514350">
                        <a:buNone/>
                      </a:pPr>
                      <a:r>
                        <a:rPr lang="en-US" sz="1000" b="0" strike="noStrike" kern="1200" dirty="0">
                          <a:solidFill>
                            <a:schemeClr val="tx1"/>
                          </a:solidFill>
                          <a:latin typeface="+mn-lt"/>
                          <a:ea typeface="+mn-ea"/>
                          <a:cs typeface="Calibri"/>
                        </a:rPr>
                        <a:t>4QFY25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907177600"/>
                  </a:ext>
                </a:extLst>
              </a:tr>
              <a:tr h="30350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chemeClr val="tx1"/>
                          </a:solidFill>
                          <a:latin typeface="+mn-lt"/>
                          <a:ea typeface="+mn-ea"/>
                          <a:cs typeface="Calibri"/>
                        </a:rPr>
                        <a:t>IDT1 Facility UPS System Replacement, Fort Greely</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$3-5M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chemeClr val="tx1"/>
                          </a:solidFill>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i="0" u="none" strike="noStrike" kern="1200" noProof="0" dirty="0">
                          <a:solidFill>
                            <a:schemeClr val="tx1"/>
                          </a:solidFill>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3QFY25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4QFY25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300144211"/>
                  </a:ext>
                </a:extLst>
              </a:tr>
              <a:tr h="303504">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chemeClr val="tx1"/>
                          </a:solidFill>
                          <a:latin typeface="+mn-lt"/>
                          <a:ea typeface="+mn-ea"/>
                          <a:cs typeface="Calibri"/>
                        </a:rPr>
                        <a:t>Missile Field 2 Power Redundancy, </a:t>
                      </a:r>
                      <a:r>
                        <a:rPr lang="en-US" sz="1000" b="0" i="0" u="none" strike="noStrike" kern="1200" noProof="0" dirty="0">
                          <a:solidFill>
                            <a:schemeClr val="tx1"/>
                          </a:solidFill>
                        </a:rPr>
                        <a:t>Fort Greely</a:t>
                      </a:r>
                      <a:endParaRPr lang="en-US" sz="1000" b="0" strike="noStrike" kern="1200" dirty="0">
                        <a:solidFill>
                          <a:schemeClr val="tx1"/>
                        </a:solidFill>
                        <a:latin typeface="+mn-lt"/>
                        <a:ea typeface="+mn-ea"/>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$5M-10M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000" b="0" i="0" u="none" strike="noStrike" kern="1200" noProof="0" dirty="0">
                          <a:solidFill>
                            <a:schemeClr val="tx1"/>
                          </a:solidFill>
                          <a:latin typeface="Arial"/>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strike="noStrike" kern="1200" dirty="0">
                          <a:solidFill>
                            <a:schemeClr val="tx1"/>
                          </a:solidFill>
                          <a:latin typeface="+mn-lt"/>
                          <a:ea typeface="+mn-ea"/>
                          <a:cs typeface="Calibri"/>
                        </a:rPr>
                        <a:t>Set Aside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3QFY25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4QFY25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221572717"/>
                  </a:ext>
                </a:extLst>
              </a:tr>
              <a:tr h="303504">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chemeClr val="tx1"/>
                          </a:solidFill>
                          <a:latin typeface="+mn-lt"/>
                          <a:ea typeface="+mn-ea"/>
                          <a:cs typeface="Calibri"/>
                        </a:rPr>
                        <a:t>Readiness &amp; Control Building 80 kVA UPS(s) Replacement</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$5M-10M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000" b="0" i="0" u="none" strike="noStrike" kern="1200" noProof="0" dirty="0">
                          <a:solidFill>
                            <a:schemeClr val="tx1"/>
                          </a:solidFill>
                          <a:latin typeface="Arial"/>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strike="noStrike" kern="1200" dirty="0">
                          <a:solidFill>
                            <a:schemeClr val="tx1"/>
                          </a:solidFill>
                          <a:latin typeface="+mn-lt"/>
                          <a:ea typeface="+mn-ea"/>
                          <a:cs typeface="Calibri"/>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3QFY25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4QFY25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588753516"/>
                  </a:ext>
                </a:extLst>
              </a:tr>
              <a:tr h="42616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l">
                        <a:buNone/>
                      </a:pPr>
                      <a:r>
                        <a:rPr lang="en-US" sz="1000" b="0" kern="1200" dirty="0">
                          <a:solidFill>
                            <a:schemeClr val="tx1"/>
                          </a:solidFill>
                          <a:latin typeface="+mn-lt"/>
                          <a:ea typeface="+mn-ea"/>
                          <a:cs typeface="Calibri"/>
                        </a:rPr>
                        <a:t>Mechanical Electrical Buildings 2 Rockwell Panel Replacement</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$3M-6M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000" b="0" i="0" u="none" strike="noStrike" kern="1200" noProof="0" dirty="0">
                          <a:solidFill>
                            <a:schemeClr val="tx1"/>
                          </a:solidFill>
                          <a:latin typeface="Arial"/>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strike="noStrike" kern="1200" dirty="0">
                          <a:solidFill>
                            <a:schemeClr val="tx1"/>
                          </a:solidFill>
                          <a:latin typeface="+mn-lt"/>
                          <a:ea typeface="+mn-ea"/>
                          <a:cs typeface="Calibri"/>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1QFY26</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2QFY26</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717042225"/>
                  </a:ext>
                </a:extLst>
              </a:tr>
              <a:tr h="30350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l">
                        <a:buNone/>
                      </a:pPr>
                      <a:r>
                        <a:rPr lang="en-US" sz="1000" b="0" kern="1200" dirty="0">
                          <a:solidFill>
                            <a:schemeClr val="tx1"/>
                          </a:solidFill>
                          <a:latin typeface="+mn-lt"/>
                          <a:ea typeface="+mn-ea"/>
                          <a:cs typeface="Calibri"/>
                        </a:rPr>
                        <a:t>Mechanical Electrical Buildings 3 Rockwell Panel Replacement</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$3M-6M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000" b="0" i="0" u="none" strike="noStrike" kern="1200" noProof="0" dirty="0">
                          <a:solidFill>
                            <a:schemeClr val="tx1"/>
                          </a:solidFill>
                          <a:latin typeface="Arial"/>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strike="noStrike" kern="1200" dirty="0">
                          <a:solidFill>
                            <a:schemeClr val="tx1"/>
                          </a:solidFill>
                          <a:latin typeface="+mn-lt"/>
                          <a:ea typeface="+mn-ea"/>
                          <a:cs typeface="Calibri"/>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2QFY26</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3QFY26</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594300874"/>
                  </a:ext>
                </a:extLst>
              </a:tr>
              <a:tr h="303503">
                <a:tc>
                  <a:txBody>
                    <a:bodyPr/>
                    <a:lstStyle/>
                    <a:p>
                      <a:pPr marL="0" lvl="0" algn="l">
                        <a:buNone/>
                      </a:pPr>
                      <a:r>
                        <a:rPr lang="en-US" sz="1000" b="0" kern="1200" dirty="0">
                          <a:solidFill>
                            <a:schemeClr val="tx1"/>
                          </a:solidFill>
                          <a:latin typeface="+mn-lt"/>
                          <a:ea typeface="+mn-ea"/>
                          <a:cs typeface="Calibri"/>
                        </a:rPr>
                        <a:t>Repair PP Barracks B4062, Fort Wainwright</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buNone/>
                      </a:pPr>
                      <a:r>
                        <a:rPr lang="en-US" dirty="0">
                          <a:solidFill>
                            <a:schemeClr val="tx1"/>
                          </a:solidFill>
                        </a:rPr>
                        <a:t>$20M - $30M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r>
                        <a:rPr lang="en-US" dirty="0">
                          <a:solidFill>
                            <a:schemeClr val="tx1"/>
                          </a:solidFill>
                        </a:rPr>
                        <a:t>D/B/B, IH</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lvl="0" indent="0" algn="ctr">
                        <a:lnSpc>
                          <a:spcPct val="100000"/>
                        </a:lnSpc>
                        <a:spcBef>
                          <a:spcPts val="0"/>
                        </a:spcBef>
                        <a:spcAft>
                          <a:spcPts val="0"/>
                        </a:spcAft>
                        <a:buNone/>
                      </a:pPr>
                      <a:r>
                        <a:rPr lang="en-US" dirty="0">
                          <a:solidFill>
                            <a:schemeClr val="tx1"/>
                          </a:solidFill>
                        </a:rPr>
                        <a:t>Unrestricted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50" b="0" strike="noStrike" kern="1200">
                          <a:solidFill>
                            <a:schemeClr val="tx1"/>
                          </a:solidFill>
                          <a:latin typeface="+mn-lt"/>
                          <a:ea typeface="+mn-ea"/>
                          <a:cs typeface="Calibri"/>
                        </a:rPr>
                        <a:t>2QFY26</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50" b="0" strike="noStrike" kern="1200" dirty="0">
                          <a:solidFill>
                            <a:schemeClr val="tx1"/>
                          </a:solidFill>
                          <a:latin typeface="+mn-lt"/>
                          <a:ea typeface="+mn-ea"/>
                          <a:cs typeface="Calibri"/>
                        </a:rPr>
                        <a:t>4QFY26</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886384266"/>
                  </a:ext>
                </a:extLst>
              </a:tr>
              <a:tr h="42616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l">
                        <a:buNone/>
                      </a:pPr>
                      <a:endParaRPr lang="en-US" sz="1000" b="0" kern="1200" dirty="0">
                        <a:solidFill>
                          <a:srgbClr val="0000FF"/>
                        </a:solidFill>
                        <a:latin typeface="+mn-lt"/>
                        <a:ea typeface="+mn-ea"/>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417957104"/>
                  </a:ext>
                </a:extLst>
              </a:tr>
              <a:tr h="42616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l">
                        <a:buNone/>
                      </a:pPr>
                      <a:endParaRPr lang="en-US" sz="1000" b="0" kern="1200" dirty="0">
                        <a:solidFill>
                          <a:srgbClr val="0000FF"/>
                        </a:solidFill>
                        <a:latin typeface="+mn-lt"/>
                        <a:ea typeface="+mn-ea"/>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674269192"/>
                  </a:ext>
                </a:extLst>
              </a:tr>
              <a:tr h="426168">
                <a:tc>
                  <a:txBody>
                    <a:bodyPr/>
                    <a:lstStyle/>
                    <a:p>
                      <a:pPr marL="0" lvl="0" algn="l">
                        <a:buNone/>
                      </a:pPr>
                      <a:endParaRPr lang="en-US" sz="1000" b="0" kern="1200" dirty="0">
                        <a:solidFill>
                          <a:srgbClr val="0000FF"/>
                        </a:solidFill>
                        <a:latin typeface="+mn-lt"/>
                        <a:ea typeface="+mn-ea"/>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lvl="0" indent="0" algn="ctr">
                        <a:lnSpc>
                          <a:spcPct val="100000"/>
                        </a:lnSpc>
                        <a:spcBef>
                          <a:spcPts val="0"/>
                        </a:spcBef>
                        <a:spcAft>
                          <a:spcPts val="0"/>
                        </a:spcAft>
                        <a:buNone/>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38305942"/>
                  </a:ext>
                </a:extLst>
              </a:tr>
            </a:tbl>
          </a:graphicData>
        </a:graphic>
      </p:graphicFrame>
      <p:sp>
        <p:nvSpPr>
          <p:cNvPr id="5" name="TextBox 4">
            <a:extLst>
              <a:ext uri="{FF2B5EF4-FFF2-40B4-BE49-F238E27FC236}">
                <a16:creationId xmlns:a16="http://schemas.microsoft.com/office/drawing/2014/main" id="{9A1E1A5E-B062-A1AF-8D3C-4C434D51AE6C}"/>
              </a:ext>
            </a:extLst>
          </p:cNvPr>
          <p:cNvSpPr txBox="1"/>
          <p:nvPr/>
        </p:nvSpPr>
        <p:spPr>
          <a:xfrm>
            <a:off x="6488530" y="6482798"/>
            <a:ext cx="5426102" cy="246221"/>
          </a:xfrm>
          <a:prstGeom prst="rect">
            <a:avLst/>
          </a:prstGeom>
          <a:noFill/>
        </p:spPr>
        <p:txBody>
          <a:bodyPr wrap="square" rtlCol="0">
            <a:spAutoFit/>
          </a:bodyPr>
          <a:lstStyle/>
          <a:p>
            <a:pPr>
              <a:tabLst>
                <a:tab pos="228600" algn="l"/>
                <a:tab pos="457200" algn="l"/>
                <a:tab pos="685800" algn="l"/>
                <a:tab pos="914400" algn="l"/>
                <a:tab pos="1371600" algn="l"/>
                <a:tab pos="1828800" algn="l"/>
                <a:tab pos="2057400" algn="l"/>
                <a:tab pos="2286000" algn="l"/>
              </a:tabLst>
            </a:pPr>
            <a:r>
              <a:rPr lang="en-US" sz="1000" dirty="0"/>
              <a:t>Notes: 	D/B/B – Design/Bid/Build; D/B – Design/Build; AE – Architect/Engineer; IH – In House</a:t>
            </a:r>
          </a:p>
        </p:txBody>
      </p:sp>
    </p:spTree>
    <p:extLst>
      <p:ext uri="{BB962C8B-B14F-4D97-AF65-F5344CB8AC3E}">
        <p14:creationId xmlns:p14="http://schemas.microsoft.com/office/powerpoint/2010/main" val="391184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2800" dirty="0"/>
              <a:t>Civil Works CONSTRUCTION OPPORTUNITIES</a:t>
            </a:r>
            <a:br>
              <a:rPr lang="en-US" sz="2800" dirty="0"/>
            </a:br>
            <a:r>
              <a:rPr lang="en-US" sz="2800" dirty="0"/>
              <a:t>FISCAL YEAR 2024-2027</a:t>
            </a:r>
          </a:p>
        </p:txBody>
      </p:sp>
      <p:graphicFrame>
        <p:nvGraphicFramePr>
          <p:cNvPr id="3" name="Table 2">
            <a:extLst>
              <a:ext uri="{FF2B5EF4-FFF2-40B4-BE49-F238E27FC236}">
                <a16:creationId xmlns:a16="http://schemas.microsoft.com/office/drawing/2014/main" id="{AB8BED63-903E-86D0-C42F-0B5095D380BD}"/>
              </a:ext>
            </a:extLst>
          </p:cNvPr>
          <p:cNvGraphicFramePr>
            <a:graphicFrameLocks noGrp="1"/>
          </p:cNvGraphicFramePr>
          <p:nvPr/>
        </p:nvGraphicFramePr>
        <p:xfrm>
          <a:off x="266700" y="1028700"/>
          <a:ext cx="11647932" cy="3399717"/>
        </p:xfrm>
        <a:graphic>
          <a:graphicData uri="http://schemas.openxmlformats.org/drawingml/2006/table">
            <a:tbl>
              <a:tblPr firstRow="1" bandRow="1"/>
              <a:tblGrid>
                <a:gridCol w="4137880">
                  <a:extLst>
                    <a:ext uri="{9D8B030D-6E8A-4147-A177-3AD203B41FA5}">
                      <a16:colId xmlns:a16="http://schemas.microsoft.com/office/drawing/2014/main" val="2158116099"/>
                    </a:ext>
                  </a:extLst>
                </a:gridCol>
                <a:gridCol w="1231498">
                  <a:extLst>
                    <a:ext uri="{9D8B030D-6E8A-4147-A177-3AD203B41FA5}">
                      <a16:colId xmlns:a16="http://schemas.microsoft.com/office/drawing/2014/main" val="3274345556"/>
                    </a:ext>
                  </a:extLst>
                </a:gridCol>
                <a:gridCol w="1382702">
                  <a:extLst>
                    <a:ext uri="{9D8B030D-6E8A-4147-A177-3AD203B41FA5}">
                      <a16:colId xmlns:a16="http://schemas.microsoft.com/office/drawing/2014/main" val="1193325963"/>
                    </a:ext>
                  </a:extLst>
                </a:gridCol>
                <a:gridCol w="1808662">
                  <a:extLst>
                    <a:ext uri="{9D8B030D-6E8A-4147-A177-3AD203B41FA5}">
                      <a16:colId xmlns:a16="http://schemas.microsoft.com/office/drawing/2014/main" val="878607502"/>
                    </a:ext>
                  </a:extLst>
                </a:gridCol>
                <a:gridCol w="1440125">
                  <a:extLst>
                    <a:ext uri="{9D8B030D-6E8A-4147-A177-3AD203B41FA5}">
                      <a16:colId xmlns:a16="http://schemas.microsoft.com/office/drawing/2014/main" val="2380561542"/>
                    </a:ext>
                  </a:extLst>
                </a:gridCol>
                <a:gridCol w="1647065">
                  <a:extLst>
                    <a:ext uri="{9D8B030D-6E8A-4147-A177-3AD203B41FA5}">
                      <a16:colId xmlns:a16="http://schemas.microsoft.com/office/drawing/2014/main" val="1351809858"/>
                    </a:ext>
                  </a:extLst>
                </a:gridCol>
              </a:tblGrid>
              <a:tr h="5080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a:solidFill>
                            <a:schemeClr val="tx2"/>
                          </a:solidFill>
                          <a:latin typeface="+mn-lt"/>
                          <a:cs typeface="Calibri"/>
                        </a:rPr>
                        <a:t>PROJECT / LOCATION</a:t>
                      </a: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a:solidFill>
                            <a:schemeClr val="tx2"/>
                          </a:solidFill>
                          <a:latin typeface="+mn-lt"/>
                          <a:cs typeface="Calibri"/>
                        </a:rPr>
                        <a:t>VALUE</a:t>
                      </a: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a:solidFill>
                            <a:schemeClr val="tx2"/>
                          </a:solidFill>
                          <a:latin typeface="+mn-lt"/>
                          <a:cs typeface="Calibri"/>
                        </a:rPr>
                        <a:t>EXECUTION</a:t>
                      </a:r>
                      <a:r>
                        <a:rPr lang="en-US" sz="1100" b="1" baseline="0" dirty="0">
                          <a:solidFill>
                            <a:schemeClr val="tx2"/>
                          </a:solidFill>
                          <a:latin typeface="+mn-lt"/>
                          <a:cs typeface="Calibri"/>
                        </a:rPr>
                        <a:t> STRATEGY</a:t>
                      </a:r>
                      <a:endParaRPr lang="en-US" sz="1100" b="1" dirty="0">
                        <a:solidFill>
                          <a:schemeClr val="tx2"/>
                        </a:solidFill>
                        <a:latin typeface="+mn-lt"/>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a:solidFill>
                            <a:schemeClr val="tx2"/>
                          </a:solidFill>
                          <a:latin typeface="+mn-lt"/>
                          <a:cs typeface="Calibri"/>
                        </a:rPr>
                        <a:t>CONTRACT</a:t>
                      </a:r>
                      <a:r>
                        <a:rPr lang="en-US" sz="1100" b="1" baseline="0" dirty="0">
                          <a:solidFill>
                            <a:schemeClr val="tx2"/>
                          </a:solidFill>
                          <a:latin typeface="+mn-lt"/>
                          <a:cs typeface="Calibri"/>
                        </a:rPr>
                        <a:t> TYPE</a:t>
                      </a:r>
                      <a:endParaRPr lang="en-US" sz="1100" b="1" dirty="0">
                        <a:solidFill>
                          <a:schemeClr val="tx2"/>
                        </a:solidFill>
                        <a:latin typeface="+mn-lt"/>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a:solidFill>
                            <a:schemeClr val="tx2"/>
                          </a:solidFill>
                          <a:latin typeface="+mn-lt"/>
                          <a:cs typeface="Calibri"/>
                        </a:rPr>
                        <a:t>SOLICITATION</a:t>
                      </a:r>
                      <a:r>
                        <a:rPr lang="en-US" sz="1100" b="1" baseline="0" dirty="0">
                          <a:solidFill>
                            <a:schemeClr val="tx2"/>
                          </a:solidFill>
                          <a:latin typeface="+mn-lt"/>
                          <a:cs typeface="Calibri"/>
                        </a:rPr>
                        <a:t> TARGET</a:t>
                      </a:r>
                      <a:endParaRPr lang="en-US" sz="1100" b="1" dirty="0">
                        <a:solidFill>
                          <a:schemeClr val="tx2"/>
                        </a:solidFill>
                        <a:latin typeface="+mn-lt"/>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100" b="1" dirty="0">
                          <a:solidFill>
                            <a:schemeClr val="tx2"/>
                          </a:solidFill>
                          <a:latin typeface="+mn-lt"/>
                          <a:cs typeface="Calibri"/>
                        </a:rPr>
                        <a:t>AWARD</a:t>
                      </a:r>
                      <a:r>
                        <a:rPr lang="en-US" sz="1100" b="1" baseline="0" dirty="0">
                          <a:solidFill>
                            <a:schemeClr val="tx2"/>
                          </a:solidFill>
                          <a:latin typeface="+mn-lt"/>
                          <a:cs typeface="Calibri"/>
                        </a:rPr>
                        <a:t> TARGET</a:t>
                      </a:r>
                      <a:endParaRPr lang="en-US" sz="1100" b="1" dirty="0">
                        <a:solidFill>
                          <a:schemeClr val="tx2"/>
                        </a:solidFill>
                        <a:latin typeface="+mn-lt"/>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extLst>
                  <a:ext uri="{0D108BD9-81ED-4DB2-BD59-A6C34878D82A}">
                    <a16:rowId xmlns:a16="http://schemas.microsoft.com/office/drawing/2014/main" val="966279101"/>
                  </a:ext>
                </a:extLst>
              </a:tr>
              <a:tr h="508066">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l">
                        <a:lnSpc>
                          <a:spcPct val="100000"/>
                        </a:lnSpc>
                        <a:spcBef>
                          <a:spcPts val="0"/>
                        </a:spcBef>
                        <a:spcAft>
                          <a:spcPts val="0"/>
                        </a:spcAft>
                        <a:buNone/>
                      </a:pPr>
                      <a:r>
                        <a:rPr lang="en-US" sz="1100" b="0" i="0" u="none" strike="noStrike" kern="1200" noProof="0">
                          <a:solidFill>
                            <a:srgbClr val="221F20"/>
                          </a:solidFill>
                          <a:latin typeface="Arial"/>
                        </a:rPr>
                        <a:t>Nome Port Modifications Phase 1, Nome</a:t>
                      </a:r>
                    </a:p>
                    <a:p>
                      <a:pPr lvl="0">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$500M - $750M</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a:solidFill>
                            <a:srgbClr val="221F20"/>
                          </a:solidFill>
                          <a:latin typeface="Arial"/>
                        </a:rPr>
                        <a:t>D/B/B, IH </a:t>
                      </a:r>
                      <a:endParaRPr lang="en-US"/>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defTabSz="667558">
                        <a:lnSpc>
                          <a:spcPct val="100000"/>
                        </a:lnSpc>
                        <a:spcBef>
                          <a:spcPts val="0"/>
                        </a:spcBef>
                        <a:spcAft>
                          <a:spcPts val="0"/>
                        </a:spcAft>
                        <a:buNone/>
                        <a:tabLst/>
                        <a:defRPr/>
                      </a:pPr>
                      <a:r>
                        <a:rPr lang="en-US" sz="1100" b="0" i="0" u="none" strike="noStrike" kern="1200" noProof="0">
                          <a:solidFill>
                            <a:srgbClr val="221F20"/>
                          </a:solidFill>
                          <a:latin typeface="Arial"/>
                        </a:rPr>
                        <a:t>Unrestricted</a:t>
                      </a:r>
                    </a:p>
                    <a:p>
                      <a:pPr marL="0" marR="0" lvl="0" indent="0" algn="ctr">
                        <a:lnSpc>
                          <a:spcPct val="100000"/>
                        </a:lnSpc>
                        <a:spcBef>
                          <a:spcPts val="0"/>
                        </a:spcBef>
                        <a:spcAft>
                          <a:spcPts val="0"/>
                        </a:spcAft>
                        <a:buClrTx/>
                        <a:buSzTx/>
                        <a:buFontTx/>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2QFY25</a:t>
                      </a:r>
                    </a:p>
                    <a:p>
                      <a:pPr lvl="0" algn="ctr">
                        <a:buNone/>
                      </a:pPr>
                      <a:endParaRPr lang="en-US" sz="1100" b="0" kern="1200" dirty="0">
                        <a:solidFill>
                          <a:srgbClr val="1966FF"/>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4QFY25</a:t>
                      </a:r>
                    </a:p>
                    <a:p>
                      <a:pPr lvl="0" algn="ctr">
                        <a:buNone/>
                      </a:pPr>
                      <a:endParaRPr lang="en-US" sz="1100" b="0" kern="1200" dirty="0">
                        <a:solidFill>
                          <a:srgbClr val="1966FF"/>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42484439"/>
                  </a:ext>
                </a:extLst>
              </a:tr>
              <a:tr h="508066">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l">
                        <a:lnSpc>
                          <a:spcPct val="100000"/>
                        </a:lnSpc>
                        <a:spcBef>
                          <a:spcPts val="0"/>
                        </a:spcBef>
                        <a:spcAft>
                          <a:spcPts val="0"/>
                        </a:spcAft>
                        <a:buNone/>
                      </a:pPr>
                      <a:r>
                        <a:rPr lang="en-US" sz="1100" b="0" i="0" u="none" strike="noStrike" kern="1200" noProof="0">
                          <a:solidFill>
                            <a:srgbClr val="221F20"/>
                          </a:solidFill>
                          <a:latin typeface="Arial"/>
                        </a:rPr>
                        <a:t>St George Navigation Improvements *</a:t>
                      </a:r>
                      <a:endParaRPr lang="en-US"/>
                    </a:p>
                    <a:p>
                      <a:pPr lvl="0">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defTabSz="514350">
                        <a:lnSpc>
                          <a:spcPct val="100000"/>
                        </a:lnSpc>
                        <a:spcBef>
                          <a:spcPts val="0"/>
                        </a:spcBef>
                        <a:spcAft>
                          <a:spcPts val="0"/>
                        </a:spcAft>
                        <a:buNone/>
                        <a:tabLst/>
                        <a:defRPr/>
                      </a:pPr>
                      <a:r>
                        <a:rPr lang="en-US" sz="1100" b="0" i="0" u="none" strike="noStrike" kern="1200" noProof="0">
                          <a:solidFill>
                            <a:srgbClr val="221F20"/>
                          </a:solidFill>
                          <a:latin typeface="Arial"/>
                        </a:rPr>
                        <a:t>$100M - $150M</a:t>
                      </a:r>
                    </a:p>
                    <a:p>
                      <a:pPr marL="0" marR="0" lvl="0" indent="0" algn="ctr">
                        <a:lnSpc>
                          <a:spcPct val="100000"/>
                        </a:lnSpc>
                        <a:spcBef>
                          <a:spcPts val="0"/>
                        </a:spcBef>
                        <a:spcAft>
                          <a:spcPts val="0"/>
                        </a:spcAft>
                        <a:buClrTx/>
                        <a:buSzTx/>
                        <a:buFontTx/>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defTabSz="514350">
                        <a:lnSpc>
                          <a:spcPct val="100000"/>
                        </a:lnSpc>
                        <a:spcBef>
                          <a:spcPts val="0"/>
                        </a:spcBef>
                        <a:spcAft>
                          <a:spcPts val="0"/>
                        </a:spcAft>
                        <a:buNone/>
                        <a:tabLst/>
                        <a:defRPr/>
                      </a:pPr>
                      <a:r>
                        <a:rPr lang="en-US" sz="1100" b="0" i="0" u="none" strike="noStrike" kern="1200" noProof="0">
                          <a:solidFill>
                            <a:srgbClr val="221F20"/>
                          </a:solidFill>
                          <a:latin typeface="Arial"/>
                        </a:rPr>
                        <a:t>D/B/B, AE</a:t>
                      </a:r>
                    </a:p>
                    <a:p>
                      <a:pPr marL="0" marR="0" lvl="0" indent="0" algn="ctr">
                        <a:lnSpc>
                          <a:spcPct val="100000"/>
                        </a:lnSpc>
                        <a:spcBef>
                          <a:spcPts val="0"/>
                        </a:spcBef>
                        <a:spcAft>
                          <a:spcPts val="0"/>
                        </a:spcAft>
                        <a:buClrTx/>
                        <a:buSzTx/>
                        <a:buFontTx/>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err="1">
                          <a:solidFill>
                            <a:srgbClr val="221F20"/>
                          </a:solidFill>
                          <a:latin typeface="Arial"/>
                        </a:rPr>
                        <a:t>Constr</a:t>
                      </a:r>
                      <a:r>
                        <a:rPr lang="en-US" sz="1100" b="0" i="0" u="none" strike="noStrike" kern="1200" noProof="0" dirty="0">
                          <a:solidFill>
                            <a:srgbClr val="221F20"/>
                          </a:solidFill>
                          <a:latin typeface="Arial"/>
                        </a:rPr>
                        <a:t> Not Yet Funded</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TBD</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TBD</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458442052"/>
                  </a:ext>
                </a:extLst>
              </a:tr>
              <a:tr h="361829">
                <a:tc>
                  <a:txBody>
                    <a:bodyPr/>
                    <a:lstStyle/>
                    <a:p>
                      <a:pPr lvl="0" algn="l">
                        <a:lnSpc>
                          <a:spcPct val="100000"/>
                        </a:lnSpc>
                        <a:spcBef>
                          <a:spcPts val="0"/>
                        </a:spcBef>
                        <a:spcAft>
                          <a:spcPts val="0"/>
                        </a:spcAft>
                        <a:buNone/>
                      </a:pPr>
                      <a:r>
                        <a:rPr lang="en-US" sz="1100" b="0" i="0" u="none" strike="noStrike" kern="1200" noProof="0" dirty="0">
                          <a:solidFill>
                            <a:srgbClr val="221F20"/>
                          </a:solidFill>
                          <a:latin typeface="Arial"/>
                        </a:rPr>
                        <a:t>Nome Port Modifications Phase 2, Nome*</a:t>
                      </a:r>
                      <a:endParaRPr lang="en-US" dirty="0"/>
                    </a:p>
                    <a:p>
                      <a:pPr lvl="0">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$50M - $100M</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D/B/B, IH</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Unrestricted</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2QFY26</a:t>
                      </a:r>
                      <a:endParaRPr lang="en-US" dirty="0"/>
                    </a:p>
                    <a:p>
                      <a:pPr marL="0" lvl="0" algn="ctr">
                        <a:buNone/>
                      </a:pPr>
                      <a:endParaRPr lang="en-US" sz="1100" b="0" kern="1200" dirty="0">
                        <a:solidFill>
                          <a:srgbClr val="1966FF"/>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3QFY26</a:t>
                      </a:r>
                      <a:endParaRPr lang="en-US" dirty="0"/>
                    </a:p>
                    <a:p>
                      <a:pPr marL="0" lvl="0" algn="ctr">
                        <a:buNone/>
                      </a:pPr>
                      <a:endParaRPr lang="en-US" sz="1100" b="0" kern="1200" dirty="0">
                        <a:solidFill>
                          <a:srgbClr val="1966FF"/>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04867356"/>
                  </a:ext>
                </a:extLst>
              </a:tr>
              <a:tr h="361829">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l">
                        <a:lnSpc>
                          <a:spcPct val="100000"/>
                        </a:lnSpc>
                        <a:spcBef>
                          <a:spcPts val="0"/>
                        </a:spcBef>
                        <a:spcAft>
                          <a:spcPts val="0"/>
                        </a:spcAft>
                        <a:buNone/>
                      </a:pPr>
                      <a:r>
                        <a:rPr lang="en-US" sz="1100" b="0" i="0" u="none" strike="noStrike" kern="1200" noProof="0" dirty="0">
                          <a:solidFill>
                            <a:srgbClr val="221F20"/>
                          </a:solidFill>
                          <a:latin typeface="Arial"/>
                        </a:rPr>
                        <a:t>Elim Navigation Improvements, Elim*</a:t>
                      </a:r>
                      <a:endParaRPr lang="en-US" dirty="0"/>
                    </a:p>
                    <a:p>
                      <a:pPr lvl="0">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$70M - $90M</a:t>
                      </a:r>
                      <a:endParaRPr lang="en-US" dirty="0"/>
                    </a:p>
                    <a:p>
                      <a:pPr marL="0" marR="0" lvl="0" indent="0" algn="ctr" defTabSz="514350">
                        <a:lnSpc>
                          <a:spcPct val="100000"/>
                        </a:lnSpc>
                        <a:spcBef>
                          <a:spcPts val="0"/>
                        </a:spcBef>
                        <a:spcAft>
                          <a:spcPts val="0"/>
                        </a:spcAft>
                        <a:buClrTx/>
                        <a:buSzTx/>
                        <a:buFontTx/>
                        <a:buNone/>
                        <a:tabLst/>
                        <a:defRPr/>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D/B/B, AE</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TBD</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3QFY25</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4QFY25</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251861462"/>
                  </a:ext>
                </a:extLst>
              </a:tr>
              <a:tr h="504836">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l">
                        <a:lnSpc>
                          <a:spcPct val="100000"/>
                        </a:lnSpc>
                        <a:spcBef>
                          <a:spcPts val="0"/>
                        </a:spcBef>
                        <a:spcAft>
                          <a:spcPts val="0"/>
                        </a:spcAft>
                        <a:buNone/>
                      </a:pPr>
                      <a:r>
                        <a:rPr lang="fr-FR" sz="1100" b="0" i="0" u="none" strike="noStrike" kern="1200" noProof="0" dirty="0">
                          <a:solidFill>
                            <a:srgbClr val="221F20"/>
                          </a:solidFill>
                          <a:latin typeface="Arial"/>
                        </a:rPr>
                        <a:t>Lowell Creek – Flood Diversion System, Seward*</a:t>
                      </a:r>
                      <a:endParaRPr lang="en-US" dirty="0"/>
                    </a:p>
                    <a:p>
                      <a:pPr lvl="0">
                        <a:buNone/>
                      </a:pPr>
                      <a:endParaRPr lang="fr-FR"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$150M - $200M</a:t>
                      </a:r>
                      <a:endParaRPr lang="en-US" dirty="0"/>
                    </a:p>
                    <a:p>
                      <a:pPr marL="0" marR="0" lvl="0" indent="0" algn="ctr" defTabSz="514350">
                        <a:lnSpc>
                          <a:spcPct val="100000"/>
                        </a:lnSpc>
                        <a:spcBef>
                          <a:spcPts val="0"/>
                        </a:spcBef>
                        <a:spcAft>
                          <a:spcPts val="0"/>
                        </a:spcAft>
                        <a:buClrTx/>
                        <a:buSzTx/>
                        <a:buFontTx/>
                        <a:buNone/>
                        <a:tabLst/>
                        <a:defRPr/>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D/B/B, IH</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Unrestricted</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3QFY26</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4QFY26</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389458956"/>
                  </a:ext>
                </a:extLst>
              </a:tr>
              <a:tr h="49896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l">
                        <a:lnSpc>
                          <a:spcPct val="100000"/>
                        </a:lnSpc>
                        <a:spcBef>
                          <a:spcPts val="0"/>
                        </a:spcBef>
                        <a:spcAft>
                          <a:spcPts val="0"/>
                        </a:spcAft>
                        <a:buNone/>
                      </a:pPr>
                      <a:r>
                        <a:rPr lang="en-US" sz="1100" b="0" i="0" u="none" strike="noStrike" kern="1200" noProof="0" dirty="0">
                          <a:solidFill>
                            <a:srgbClr val="221F20"/>
                          </a:solidFill>
                          <a:latin typeface="Arial"/>
                        </a:rPr>
                        <a:t>Nome Port Modifications Phase 3, Nome*</a:t>
                      </a:r>
                      <a:endParaRPr lang="en-US" dirty="0"/>
                    </a:p>
                    <a:p>
                      <a:pPr lvl="0">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$100M - $150M</a:t>
                      </a:r>
                      <a:endParaRPr lang="en-US" dirty="0"/>
                    </a:p>
                    <a:p>
                      <a:pPr marL="0" marR="0" lvl="0" indent="0" algn="ctr" defTabSz="514350">
                        <a:lnSpc>
                          <a:spcPct val="100000"/>
                        </a:lnSpc>
                        <a:spcBef>
                          <a:spcPts val="0"/>
                        </a:spcBef>
                        <a:spcAft>
                          <a:spcPts val="0"/>
                        </a:spcAft>
                        <a:buClrTx/>
                        <a:buSzTx/>
                        <a:buFontTx/>
                        <a:buNone/>
                        <a:tabLst/>
                        <a:defRPr/>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D/B/B, IH</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Unrestricted</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4QFY26</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1QFY27</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422075937"/>
                  </a:ext>
                </a:extLst>
              </a:tr>
            </a:tbl>
          </a:graphicData>
        </a:graphic>
      </p:graphicFrame>
      <p:sp>
        <p:nvSpPr>
          <p:cNvPr id="5" name="TextBox 4">
            <a:extLst>
              <a:ext uri="{FF2B5EF4-FFF2-40B4-BE49-F238E27FC236}">
                <a16:creationId xmlns:a16="http://schemas.microsoft.com/office/drawing/2014/main" id="{DF43EF7F-219F-2D4E-5F55-79ADB030FC89}"/>
              </a:ext>
            </a:extLst>
          </p:cNvPr>
          <p:cNvSpPr txBox="1"/>
          <p:nvPr/>
        </p:nvSpPr>
        <p:spPr>
          <a:xfrm>
            <a:off x="266700" y="4428417"/>
            <a:ext cx="4133850" cy="307777"/>
          </a:xfrm>
          <a:prstGeom prst="rect">
            <a:avLst/>
          </a:prstGeom>
          <a:noFill/>
        </p:spPr>
        <p:txBody>
          <a:bodyPr wrap="square" rtlCol="0">
            <a:spAutoFit/>
          </a:bodyPr>
          <a:lstStyle/>
          <a:p>
            <a:r>
              <a:rPr lang="en-US" sz="1400" dirty="0"/>
              <a:t>* Pending Authorization</a:t>
            </a:r>
          </a:p>
        </p:txBody>
      </p:sp>
      <p:sp>
        <p:nvSpPr>
          <p:cNvPr id="2" name="TextBox 1">
            <a:extLst>
              <a:ext uri="{FF2B5EF4-FFF2-40B4-BE49-F238E27FC236}">
                <a16:creationId xmlns:a16="http://schemas.microsoft.com/office/drawing/2014/main" id="{277C0AB8-8494-C008-06AE-4B4BFAB2684C}"/>
              </a:ext>
            </a:extLst>
          </p:cNvPr>
          <p:cNvSpPr txBox="1"/>
          <p:nvPr/>
        </p:nvSpPr>
        <p:spPr>
          <a:xfrm>
            <a:off x="6488530" y="6482798"/>
            <a:ext cx="5426102" cy="246221"/>
          </a:xfrm>
          <a:prstGeom prst="rect">
            <a:avLst/>
          </a:prstGeom>
          <a:noFill/>
        </p:spPr>
        <p:txBody>
          <a:bodyPr wrap="square" rtlCol="0">
            <a:spAutoFit/>
          </a:bodyPr>
          <a:lstStyle/>
          <a:p>
            <a:pPr>
              <a:tabLst>
                <a:tab pos="228600" algn="l"/>
                <a:tab pos="457200" algn="l"/>
                <a:tab pos="685800" algn="l"/>
                <a:tab pos="914400" algn="l"/>
                <a:tab pos="1371600" algn="l"/>
                <a:tab pos="1828800" algn="l"/>
                <a:tab pos="2057400" algn="l"/>
                <a:tab pos="2286000" algn="l"/>
              </a:tabLst>
            </a:pPr>
            <a:r>
              <a:rPr lang="en-US" sz="1000" dirty="0"/>
              <a:t>Notes: 	D/B/B – Design/Bid/Build; D/B – Design/Build; AE – Architect/Engineer; IH – In House</a:t>
            </a:r>
          </a:p>
        </p:txBody>
      </p:sp>
    </p:spTree>
    <p:extLst>
      <p:ext uri="{BB962C8B-B14F-4D97-AF65-F5344CB8AC3E}">
        <p14:creationId xmlns:p14="http://schemas.microsoft.com/office/powerpoint/2010/main" val="109369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01B173-F178-5E1C-6A78-17DED48CEC55}"/>
              </a:ext>
            </a:extLst>
          </p:cNvPr>
          <p:cNvSpPr>
            <a:spLocks noGrp="1"/>
          </p:cNvSpPr>
          <p:nvPr>
            <p:ph sz="quarter" idx="24"/>
          </p:nvPr>
        </p:nvSpPr>
        <p:spPr/>
        <p:txBody>
          <a:bodyPr/>
          <a:lstStyle/>
          <a:p>
            <a:r>
              <a:rPr lang="en-US" sz="1800" dirty="0"/>
              <a:t>Major Scope Tasks</a:t>
            </a:r>
          </a:p>
          <a:p>
            <a:pPr marL="285750" indent="-285750">
              <a:buFont typeface="Wingdings" panose="05000000000000000000" pitchFamily="2" charset="2"/>
              <a:buChar char="§"/>
            </a:pPr>
            <a:r>
              <a:rPr lang="en-US" sz="1800" dirty="0"/>
              <a:t>Construct ~3500 feet of causeway extension with 18 ton well keyed armor</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Construct approx. 2000 feet of open cell sheet pile dock face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Dredge basin to -40 ft MLLW</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Phase 1 may be done in two contract actions depending on funding</a:t>
            </a:r>
          </a:p>
        </p:txBody>
      </p:sp>
      <p:sp>
        <p:nvSpPr>
          <p:cNvPr id="3" name="Content Placeholder 2">
            <a:extLst>
              <a:ext uri="{FF2B5EF4-FFF2-40B4-BE49-F238E27FC236}">
                <a16:creationId xmlns:a16="http://schemas.microsoft.com/office/drawing/2014/main" id="{3078F0D3-7EF7-4F52-6EB9-E71801939834}"/>
              </a:ext>
            </a:extLst>
          </p:cNvPr>
          <p:cNvSpPr>
            <a:spLocks noGrp="1"/>
          </p:cNvSpPr>
          <p:nvPr>
            <p:ph sz="quarter" idx="22"/>
          </p:nvPr>
        </p:nvSpPr>
        <p:spPr/>
        <p:txBody>
          <a:bodyPr/>
          <a:lstStyle/>
          <a:p>
            <a:r>
              <a:rPr lang="en-US" sz="1800" dirty="0">
                <a:effectLst/>
                <a:latin typeface="Arial" panose="020B0604020202020204" pitchFamily="34" charset="0"/>
                <a:ea typeface="Arial" panose="020B0604020202020204" pitchFamily="34" charset="0"/>
              </a:rPr>
              <a:t>The project would construct a new deep-water basin to a depth of -40 feet (ft) mean lower low water (MLLW), deepen the outer basin from -22 ft MLLW to -28 ft MLLW, extends the west causeway by 3,484 ft and constructs 2,000 ft of useable dock moorage area, removal of the existing west breakwater, construction of a 3,900 ft east causeway/breakwater, and construction of 400 ft long docks in the outer basin on the east causeways.</a:t>
            </a:r>
            <a:endParaRPr lang="en-US" sz="1800" dirty="0">
              <a:effectLst/>
              <a:latin typeface="Times New Roman" panose="02020603050405020304" pitchFamily="18" charset="0"/>
              <a:ea typeface="Calibri" panose="020F0502020204030204" pitchFamily="34" charset="0"/>
            </a:endParaRPr>
          </a:p>
          <a:p>
            <a:endParaRPr lang="en-US" dirty="0"/>
          </a:p>
        </p:txBody>
      </p:sp>
      <p:graphicFrame>
        <p:nvGraphicFramePr>
          <p:cNvPr id="8" name="Content Placeholder 7">
            <a:extLst>
              <a:ext uri="{FF2B5EF4-FFF2-40B4-BE49-F238E27FC236}">
                <a16:creationId xmlns:a16="http://schemas.microsoft.com/office/drawing/2014/main" id="{B25433E1-2AAC-13F6-76DB-7EBA09F22FD0}"/>
              </a:ext>
            </a:extLst>
          </p:cNvPr>
          <p:cNvGraphicFramePr>
            <a:graphicFrameLocks noGrp="1"/>
          </p:cNvGraphicFramePr>
          <p:nvPr>
            <p:ph sz="quarter" idx="23"/>
            <p:extLst>
              <p:ext uri="{D42A27DB-BD31-4B8C-83A1-F6EECF244321}">
                <p14:modId xmlns:p14="http://schemas.microsoft.com/office/powerpoint/2010/main" val="541053089"/>
              </p:ext>
            </p:extLst>
          </p:nvPr>
        </p:nvGraphicFramePr>
        <p:xfrm>
          <a:off x="6210302" y="1268768"/>
          <a:ext cx="5753100" cy="207264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327101404"/>
                    </a:ext>
                  </a:extLst>
                </a:gridCol>
                <a:gridCol w="1438275">
                  <a:extLst>
                    <a:ext uri="{9D8B030D-6E8A-4147-A177-3AD203B41FA5}">
                      <a16:colId xmlns:a16="http://schemas.microsoft.com/office/drawing/2014/main" val="315828871"/>
                    </a:ext>
                  </a:extLst>
                </a:gridCol>
                <a:gridCol w="999490">
                  <a:extLst>
                    <a:ext uri="{9D8B030D-6E8A-4147-A177-3AD203B41FA5}">
                      <a16:colId xmlns:a16="http://schemas.microsoft.com/office/drawing/2014/main" val="2450854063"/>
                    </a:ext>
                  </a:extLst>
                </a:gridCol>
                <a:gridCol w="1877060">
                  <a:extLst>
                    <a:ext uri="{9D8B030D-6E8A-4147-A177-3AD203B41FA5}">
                      <a16:colId xmlns:a16="http://schemas.microsoft.com/office/drawing/2014/main" val="174520698"/>
                    </a:ext>
                  </a:extLst>
                </a:gridCol>
              </a:tblGrid>
              <a:tr h="370840">
                <a:tc>
                  <a:txBody>
                    <a:bodyPr/>
                    <a:lstStyle/>
                    <a:p>
                      <a:r>
                        <a:rPr lang="en-US" sz="1400" dirty="0">
                          <a:solidFill>
                            <a:schemeClr val="tx2"/>
                          </a:solidFill>
                        </a:rPr>
                        <a:t>Phase</a:t>
                      </a:r>
                    </a:p>
                  </a:txBody>
                  <a:tcPr/>
                </a:tc>
                <a:tc>
                  <a:txBody>
                    <a:bodyPr/>
                    <a:lstStyle/>
                    <a:p>
                      <a:r>
                        <a:rPr lang="en-US" sz="1400" dirty="0">
                          <a:solidFill>
                            <a:schemeClr val="tx2"/>
                          </a:solidFill>
                        </a:rPr>
                        <a:t>Value </a:t>
                      </a:r>
                    </a:p>
                  </a:txBody>
                  <a:tcPr/>
                </a:tc>
                <a:tc>
                  <a:txBody>
                    <a:bodyPr/>
                    <a:lstStyle/>
                    <a:p>
                      <a:r>
                        <a:rPr lang="en-US" sz="1400" dirty="0">
                          <a:solidFill>
                            <a:schemeClr val="tx2"/>
                          </a:solidFill>
                        </a:rPr>
                        <a:t>Target Award </a:t>
                      </a:r>
                    </a:p>
                  </a:txBody>
                  <a:tcPr/>
                </a:tc>
                <a:tc>
                  <a:txBody>
                    <a:bodyPr/>
                    <a:lstStyle/>
                    <a:p>
                      <a:r>
                        <a:rPr lang="en-US" sz="1400" dirty="0">
                          <a:solidFill>
                            <a:schemeClr val="tx2"/>
                          </a:solidFill>
                        </a:rPr>
                        <a:t>General Scope </a:t>
                      </a:r>
                    </a:p>
                  </a:txBody>
                  <a:tcPr/>
                </a:tc>
                <a:extLst>
                  <a:ext uri="{0D108BD9-81ED-4DB2-BD59-A6C34878D82A}">
                    <a16:rowId xmlns:a16="http://schemas.microsoft.com/office/drawing/2014/main" val="1154356496"/>
                  </a:ext>
                </a:extLst>
              </a:tr>
              <a:tr h="370840">
                <a:tc>
                  <a:txBody>
                    <a:bodyPr/>
                    <a:lstStyle/>
                    <a:p>
                      <a:r>
                        <a:rPr lang="en-US" sz="1400" dirty="0"/>
                        <a:t>Phase 1*</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$500M - $750M</a:t>
                      </a:r>
                    </a:p>
                    <a:p>
                      <a:endParaRPr lang="en-US" sz="140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4QFY25</a:t>
                      </a:r>
                    </a:p>
                    <a:p>
                      <a:endParaRPr lang="en-US" sz="1400" dirty="0"/>
                    </a:p>
                  </a:txBody>
                  <a:tcPr/>
                </a:tc>
                <a:tc>
                  <a:txBody>
                    <a:bodyPr/>
                    <a:lstStyle/>
                    <a:p>
                      <a:r>
                        <a:rPr lang="en-US" sz="1400" dirty="0"/>
                        <a:t>West Causeway extension</a:t>
                      </a:r>
                    </a:p>
                  </a:txBody>
                  <a:tcPr/>
                </a:tc>
                <a:extLst>
                  <a:ext uri="{0D108BD9-81ED-4DB2-BD59-A6C34878D82A}">
                    <a16:rowId xmlns:a16="http://schemas.microsoft.com/office/drawing/2014/main" val="711839971"/>
                  </a:ext>
                </a:extLst>
              </a:tr>
              <a:tr h="370840">
                <a:tc>
                  <a:txBody>
                    <a:bodyPr/>
                    <a:lstStyle/>
                    <a:p>
                      <a:r>
                        <a:rPr lang="en-US" sz="1400" dirty="0"/>
                        <a:t>Phase 2</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$50M - $100M</a:t>
                      </a:r>
                    </a:p>
                    <a:p>
                      <a:endParaRPr lang="en-US" sz="140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2QFY25</a:t>
                      </a:r>
                    </a:p>
                    <a:p>
                      <a:endParaRPr lang="en-US" sz="1400" dirty="0"/>
                    </a:p>
                  </a:txBody>
                  <a:tcPr/>
                </a:tc>
                <a:tc>
                  <a:txBody>
                    <a:bodyPr/>
                    <a:lstStyle/>
                    <a:p>
                      <a:r>
                        <a:rPr lang="en-US" sz="1400" dirty="0"/>
                        <a:t>Dredging of basin</a:t>
                      </a:r>
                    </a:p>
                  </a:txBody>
                  <a:tcPr/>
                </a:tc>
                <a:extLst>
                  <a:ext uri="{0D108BD9-81ED-4DB2-BD59-A6C34878D82A}">
                    <a16:rowId xmlns:a16="http://schemas.microsoft.com/office/drawing/2014/main" val="1289253790"/>
                  </a:ext>
                </a:extLst>
              </a:tr>
              <a:tr h="370840">
                <a:tc>
                  <a:txBody>
                    <a:bodyPr/>
                    <a:lstStyle/>
                    <a:p>
                      <a:r>
                        <a:rPr lang="en-US" sz="1400" dirty="0"/>
                        <a:t>Phase 3 </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$100M - $150M</a:t>
                      </a:r>
                    </a:p>
                    <a:p>
                      <a:endParaRPr lang="en-US" sz="140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4QFY26</a:t>
                      </a:r>
                    </a:p>
                    <a:p>
                      <a:endParaRPr lang="en-US" sz="1400" dirty="0"/>
                    </a:p>
                  </a:txBody>
                  <a:tcPr/>
                </a:tc>
                <a:tc>
                  <a:txBody>
                    <a:bodyPr/>
                    <a:lstStyle/>
                    <a:p>
                      <a:r>
                        <a:rPr lang="en-US" sz="1400" dirty="0"/>
                        <a:t>East Breakwater realignment </a:t>
                      </a:r>
                    </a:p>
                  </a:txBody>
                  <a:tcPr/>
                </a:tc>
                <a:extLst>
                  <a:ext uri="{0D108BD9-81ED-4DB2-BD59-A6C34878D82A}">
                    <a16:rowId xmlns:a16="http://schemas.microsoft.com/office/drawing/2014/main" val="754280416"/>
                  </a:ext>
                </a:extLst>
              </a:tr>
            </a:tbl>
          </a:graphicData>
        </a:graphic>
      </p:graphicFrame>
      <p:sp>
        <p:nvSpPr>
          <p:cNvPr id="7" name="Title 6">
            <a:extLst>
              <a:ext uri="{FF2B5EF4-FFF2-40B4-BE49-F238E27FC236}">
                <a16:creationId xmlns:a16="http://schemas.microsoft.com/office/drawing/2014/main" id="{922914E4-F0EF-45E8-54A4-81E9DA2604CF}"/>
              </a:ext>
            </a:extLst>
          </p:cNvPr>
          <p:cNvSpPr>
            <a:spLocks noGrp="1"/>
          </p:cNvSpPr>
          <p:nvPr>
            <p:ph type="title"/>
          </p:nvPr>
        </p:nvSpPr>
        <p:spPr>
          <a:xfrm>
            <a:off x="864493" y="145688"/>
            <a:ext cx="10386814" cy="832920"/>
          </a:xfrm>
        </p:spPr>
        <p:txBody>
          <a:bodyPr/>
          <a:lstStyle/>
          <a:p>
            <a:pPr algn="ctr"/>
            <a:r>
              <a:rPr lang="en-US" sz="2800" kern="1200" dirty="0">
                <a:solidFill>
                  <a:schemeClr val="tx1"/>
                </a:solidFill>
                <a:ea typeface="+mn-ea"/>
              </a:rPr>
              <a:t>Nome Port Modifications, Nome, Alaska</a:t>
            </a:r>
            <a:endParaRPr lang="en-US" sz="2800" dirty="0"/>
          </a:p>
        </p:txBody>
      </p:sp>
      <p:sp>
        <p:nvSpPr>
          <p:cNvPr id="9" name="TextBox 8">
            <a:extLst>
              <a:ext uri="{FF2B5EF4-FFF2-40B4-BE49-F238E27FC236}">
                <a16:creationId xmlns:a16="http://schemas.microsoft.com/office/drawing/2014/main" id="{C436B246-CD65-0D72-77B8-AAFD87A48E3B}"/>
              </a:ext>
            </a:extLst>
          </p:cNvPr>
          <p:cNvSpPr txBox="1"/>
          <p:nvPr/>
        </p:nvSpPr>
        <p:spPr>
          <a:xfrm>
            <a:off x="6172200" y="941308"/>
            <a:ext cx="2929007" cy="369332"/>
          </a:xfrm>
          <a:prstGeom prst="rect">
            <a:avLst/>
          </a:prstGeom>
          <a:noFill/>
        </p:spPr>
        <p:txBody>
          <a:bodyPr wrap="none" rtlCol="0">
            <a:spAutoFit/>
          </a:bodyPr>
          <a:lstStyle/>
          <a:p>
            <a:r>
              <a:rPr lang="en-US" dirty="0">
                <a:solidFill>
                  <a:schemeClr val="tx1">
                    <a:lumMod val="75000"/>
                    <a:lumOff val="25000"/>
                  </a:schemeClr>
                </a:solidFill>
              </a:rPr>
              <a:t>Three Phase Construction </a:t>
            </a:r>
          </a:p>
        </p:txBody>
      </p:sp>
      <p:pic>
        <p:nvPicPr>
          <p:cNvPr id="10" name="Content Placeholder 9">
            <a:extLst>
              <a:ext uri="{FF2B5EF4-FFF2-40B4-BE49-F238E27FC236}">
                <a16:creationId xmlns:a16="http://schemas.microsoft.com/office/drawing/2014/main" id="{BC68C416-91EA-4FF2-AFAA-805D1EDAD05F}"/>
              </a:ext>
            </a:extLst>
          </p:cNvPr>
          <p:cNvPicPr>
            <a:picLocks noGrp="1" noChangeAspect="1" noChangeArrowheads="1"/>
          </p:cNvPicPr>
          <p:nvPr>
            <p:ph sz="quarter" idx="15"/>
          </p:nvPr>
        </p:nvPicPr>
        <p:blipFill>
          <a:blip r:embed="rId2" cstate="screen">
            <a:extLst>
              <a:ext uri="{28A0092B-C50C-407E-A947-70E740481C1C}">
                <a14:useLocalDpi xmlns:a14="http://schemas.microsoft.com/office/drawing/2010/main"/>
              </a:ext>
            </a:extLst>
          </a:blip>
          <a:srcRect/>
          <a:stretch>
            <a:fillRect/>
          </a:stretch>
        </p:blipFill>
        <p:spPr bwMode="auto">
          <a:xfrm>
            <a:off x="121908" y="1310640"/>
            <a:ext cx="2835535" cy="1876658"/>
          </a:xfrm>
          <a:prstGeom prst="rect">
            <a:avLst/>
          </a:prstGeom>
          <a:solidFill>
            <a:srgbClr val="FFFFFF">
              <a:shade val="85000"/>
            </a:srgbClr>
          </a:solidFill>
          <a:ln w="38100" cap="sq">
            <a:solidFill>
              <a:srgbClr val="72736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03AA7596-AF96-4556-929D-A1B8D30EA9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52693" y="1314212"/>
            <a:ext cx="2929007" cy="1897056"/>
          </a:xfrm>
          <a:prstGeom prst="rect">
            <a:avLst/>
          </a:prstGeom>
          <a:solidFill>
            <a:srgbClr val="FFFFFF">
              <a:shade val="85000"/>
            </a:srgbClr>
          </a:solidFill>
          <a:ln w="38100" cap="sq">
            <a:solidFill>
              <a:srgbClr val="72736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994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A8CF88-1539-EC38-713D-5FDF04980086}"/>
              </a:ext>
            </a:extLst>
          </p:cNvPr>
          <p:cNvSpPr>
            <a:spLocks noGrp="1"/>
          </p:cNvSpPr>
          <p:nvPr>
            <p:ph sz="quarter" idx="24"/>
          </p:nvPr>
        </p:nvSpPr>
        <p:spPr/>
        <p:txBody>
          <a:bodyPr/>
          <a:lstStyle/>
          <a:p>
            <a:r>
              <a:rPr lang="en-US" sz="1800" dirty="0"/>
              <a:t>Major Scope Tasks</a:t>
            </a:r>
          </a:p>
          <a:p>
            <a:endParaRPr lang="en-US" sz="1800" dirty="0"/>
          </a:p>
          <a:p>
            <a:pPr marL="285750" indent="-285750">
              <a:buFont typeface="Wingdings" panose="05000000000000000000" pitchFamily="2" charset="2"/>
              <a:buChar char="§"/>
            </a:pPr>
            <a:r>
              <a:rPr lang="en-US" sz="1800" dirty="0"/>
              <a:t>Construct concrete lined diversion/inlet channel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Construct concrete bypass diversion structure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Tunnel approximately 2000 linear feet of 18 foot diameter tunnel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Construct outfall flume structure</a:t>
            </a:r>
          </a:p>
        </p:txBody>
      </p:sp>
      <p:sp>
        <p:nvSpPr>
          <p:cNvPr id="3" name="Content Placeholder 2">
            <a:extLst>
              <a:ext uri="{FF2B5EF4-FFF2-40B4-BE49-F238E27FC236}">
                <a16:creationId xmlns:a16="http://schemas.microsoft.com/office/drawing/2014/main" id="{E60558EA-3C2B-A975-1125-F3FA9404AECD}"/>
              </a:ext>
            </a:extLst>
          </p:cNvPr>
          <p:cNvSpPr>
            <a:spLocks noGrp="1"/>
          </p:cNvSpPr>
          <p:nvPr>
            <p:ph sz="quarter" idx="22"/>
          </p:nvPr>
        </p:nvSpPr>
        <p:spPr/>
        <p:txBody>
          <a:bodyPr/>
          <a:lstStyle/>
          <a:p>
            <a:endParaRPr lang="en-US" sz="1800" dirty="0">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The new flood diversion project would reduce the risk to life safety to the City of Seward posed by flood events from Lowell Creek. The project would construct a new 18-foot diameter tunnel capable of diverting flow of 8,500 cubic feet per second, 150-foot-long tunnel outfall over Lowell Point Road, and refurbishment of the existing tunnel liner.</a:t>
            </a:r>
          </a:p>
          <a:p>
            <a:endParaRPr lang="en-US" dirty="0"/>
          </a:p>
        </p:txBody>
      </p:sp>
      <p:sp>
        <p:nvSpPr>
          <p:cNvPr id="4" name="Content Placeholder 3">
            <a:extLst>
              <a:ext uri="{FF2B5EF4-FFF2-40B4-BE49-F238E27FC236}">
                <a16:creationId xmlns:a16="http://schemas.microsoft.com/office/drawing/2014/main" id="{2892D4A1-3A25-9491-8AB6-D7B256462030}"/>
              </a:ext>
            </a:extLst>
          </p:cNvPr>
          <p:cNvSpPr>
            <a:spLocks noGrp="1"/>
          </p:cNvSpPr>
          <p:nvPr>
            <p:ph sz="quarter" idx="23"/>
          </p:nvPr>
        </p:nvSpPr>
        <p:spPr/>
        <p:txBody>
          <a:bodyPr/>
          <a:lstStyle/>
          <a:p>
            <a:r>
              <a:rPr lang="en-US" sz="1800" b="0" kern="1200" dirty="0">
                <a:latin typeface="+mn-lt"/>
                <a:ea typeface="+mn-ea"/>
                <a:cs typeface="Calibri" panose="020F0502020204030204" pitchFamily="34" charset="0"/>
              </a:rPr>
              <a:t>Value: $150M - $200M</a:t>
            </a:r>
          </a:p>
          <a:p>
            <a:endParaRPr lang="en-US" sz="1800" dirty="0">
              <a:latin typeface="+mn-lt"/>
              <a:ea typeface="+mn-ea"/>
              <a:cs typeface="Calibri" panose="020F0502020204030204" pitchFamily="34" charset="0"/>
            </a:endParaRPr>
          </a:p>
          <a:p>
            <a:r>
              <a:rPr lang="en-US" sz="1800" b="0" kern="1200" dirty="0">
                <a:latin typeface="+mn-lt"/>
                <a:ea typeface="+mn-ea"/>
                <a:cs typeface="Calibri" panose="020F0502020204030204" pitchFamily="34" charset="0"/>
              </a:rPr>
              <a:t>Target Award: 4QFY26</a:t>
            </a:r>
          </a:p>
          <a:p>
            <a:endParaRPr lang="en-US" sz="1800" b="0" kern="1200" dirty="0">
              <a:latin typeface="+mn-lt"/>
              <a:ea typeface="+mn-ea"/>
              <a:cs typeface="Calibri" panose="020F0502020204030204" pitchFamily="34" charset="0"/>
            </a:endParaRPr>
          </a:p>
          <a:p>
            <a:r>
              <a:rPr lang="en-US" sz="1800" dirty="0">
                <a:latin typeface="+mn-lt"/>
                <a:ea typeface="+mn-ea"/>
                <a:cs typeface="Calibri" panose="020F0502020204030204" pitchFamily="34" charset="0"/>
              </a:rPr>
              <a:t>Type of work: Diversion structure </a:t>
            </a:r>
            <a:r>
              <a:rPr lang="en-US" sz="1600" dirty="0">
                <a:latin typeface="+mn-lt"/>
                <a:ea typeface="+mn-ea"/>
                <a:cs typeface="Calibri" panose="020F0502020204030204" pitchFamily="34" charset="0"/>
              </a:rPr>
              <a:t>and tunnel construction </a:t>
            </a:r>
            <a:endParaRPr lang="en-US" sz="1600" b="0" kern="1200" dirty="0">
              <a:latin typeface="+mn-lt"/>
              <a:ea typeface="+mn-ea"/>
              <a:cs typeface="Calibri" panose="020F0502020204030204" pitchFamily="34" charset="0"/>
            </a:endParaRPr>
          </a:p>
          <a:p>
            <a:endParaRPr lang="en-US" sz="900" b="0" kern="1200" dirty="0">
              <a:solidFill>
                <a:schemeClr val="tx1"/>
              </a:solidFill>
              <a:latin typeface="+mn-lt"/>
              <a:ea typeface="+mn-ea"/>
              <a:cs typeface="Calibri" panose="020F0502020204030204" pitchFamily="34" charset="0"/>
            </a:endParaRPr>
          </a:p>
          <a:p>
            <a:endParaRPr lang="en-US" dirty="0"/>
          </a:p>
        </p:txBody>
      </p:sp>
      <p:sp>
        <p:nvSpPr>
          <p:cNvPr id="7" name="Title 6">
            <a:extLst>
              <a:ext uri="{FF2B5EF4-FFF2-40B4-BE49-F238E27FC236}">
                <a16:creationId xmlns:a16="http://schemas.microsoft.com/office/drawing/2014/main" id="{18A2B6B7-8928-78E6-5AF0-8ADEC1AD8253}"/>
              </a:ext>
            </a:extLst>
          </p:cNvPr>
          <p:cNvSpPr>
            <a:spLocks noGrp="1"/>
          </p:cNvSpPr>
          <p:nvPr>
            <p:ph type="title"/>
          </p:nvPr>
        </p:nvSpPr>
        <p:spPr>
          <a:xfrm>
            <a:off x="902593" y="195779"/>
            <a:ext cx="10386814" cy="832920"/>
          </a:xfrm>
        </p:spPr>
        <p:txBody>
          <a:bodyPr/>
          <a:lstStyle/>
          <a:p>
            <a:pPr algn="ctr"/>
            <a:r>
              <a:rPr lang="en-US" sz="2800" kern="1200" dirty="0">
                <a:solidFill>
                  <a:schemeClr val="tx1"/>
                </a:solidFill>
                <a:ea typeface="+mn-ea"/>
              </a:rPr>
              <a:t>Lowell Creek – Flood Diversion System, Seward</a:t>
            </a:r>
            <a:br>
              <a:rPr lang="en-US" sz="2000" kern="1200" dirty="0">
                <a:solidFill>
                  <a:schemeClr val="tx1"/>
                </a:solidFill>
                <a:ea typeface="+mn-ea"/>
              </a:rPr>
            </a:br>
            <a:endParaRPr lang="en-US" sz="2000" dirty="0"/>
          </a:p>
        </p:txBody>
      </p:sp>
      <p:pic>
        <p:nvPicPr>
          <p:cNvPr id="8" name="Content Placeholder 4">
            <a:extLst>
              <a:ext uri="{FF2B5EF4-FFF2-40B4-BE49-F238E27FC236}">
                <a16:creationId xmlns:a16="http://schemas.microsoft.com/office/drawing/2014/main" id="{CFB2E507-63B7-5447-E750-EC6F12520682}"/>
              </a:ext>
            </a:extLst>
          </p:cNvPr>
          <p:cNvPicPr>
            <a:picLocks noGrp="1" noChangeAspect="1"/>
          </p:cNvPicPr>
          <p:nvPr>
            <p:ph sz="quarter" idx="15"/>
          </p:nvPr>
        </p:nvPicPr>
        <p:blipFill>
          <a:blip r:embed="rId2" cstate="screen">
            <a:extLst>
              <a:ext uri="{28A0092B-C50C-407E-A947-70E740481C1C}">
                <a14:useLocalDpi xmlns:a14="http://schemas.microsoft.com/office/drawing/2010/main"/>
              </a:ext>
            </a:extLst>
          </a:blip>
          <a:stretch>
            <a:fillRect/>
          </a:stretch>
        </p:blipFill>
        <p:spPr>
          <a:xfrm>
            <a:off x="266699" y="1028699"/>
            <a:ext cx="2901373" cy="2300321"/>
          </a:xfrm>
          <a:prstGeom prst="rect">
            <a:avLst/>
          </a:prstGeom>
          <a:solidFill>
            <a:srgbClr val="FFFFFF">
              <a:shade val="85000"/>
            </a:srgbClr>
          </a:solidFill>
          <a:ln w="38100" cap="sq">
            <a:solidFill>
              <a:srgbClr val="72736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4924E25C-44CE-CE86-E373-8484CF1671AD}"/>
              </a:ext>
            </a:extLst>
          </p:cNvPr>
          <p:cNvPicPr>
            <a:picLocks noChangeAspect="1"/>
          </p:cNvPicPr>
          <p:nvPr/>
        </p:nvPicPr>
        <p:blipFill rotWithShape="1">
          <a:blip r:embed="rId3"/>
          <a:srcRect t="24623"/>
          <a:stretch/>
        </p:blipFill>
        <p:spPr>
          <a:xfrm>
            <a:off x="3584014" y="990286"/>
            <a:ext cx="2172244" cy="2377145"/>
          </a:xfrm>
          <a:prstGeom prst="rect">
            <a:avLst/>
          </a:prstGeom>
          <a:solidFill>
            <a:srgbClr val="FFFFFF">
              <a:shade val="85000"/>
            </a:srgbClr>
          </a:solidFill>
          <a:ln w="38100" cap="sq">
            <a:solidFill>
              <a:srgbClr val="72736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346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2800" dirty="0"/>
              <a:t>environmental OPPORTUNITIES</a:t>
            </a:r>
            <a:br>
              <a:rPr lang="en-US" sz="2800" dirty="0"/>
            </a:br>
            <a:r>
              <a:rPr lang="en-US" sz="2800" dirty="0"/>
              <a:t>FISCAL YEAR 2025</a:t>
            </a:r>
          </a:p>
        </p:txBody>
      </p:sp>
      <p:graphicFrame>
        <p:nvGraphicFramePr>
          <p:cNvPr id="2" name="Table 1">
            <a:extLst>
              <a:ext uri="{FF2B5EF4-FFF2-40B4-BE49-F238E27FC236}">
                <a16:creationId xmlns:a16="http://schemas.microsoft.com/office/drawing/2014/main" id="{2ECD18CF-01FA-2254-C399-642E7CDA5F89}"/>
              </a:ext>
            </a:extLst>
          </p:cNvPr>
          <p:cNvGraphicFramePr>
            <a:graphicFrameLocks noGrp="1"/>
          </p:cNvGraphicFramePr>
          <p:nvPr>
            <p:extLst>
              <p:ext uri="{D42A27DB-BD31-4B8C-83A1-F6EECF244321}">
                <p14:modId xmlns:p14="http://schemas.microsoft.com/office/powerpoint/2010/main" val="3936266976"/>
              </p:ext>
            </p:extLst>
          </p:nvPr>
        </p:nvGraphicFramePr>
        <p:xfrm>
          <a:off x="202045" y="1074882"/>
          <a:ext cx="11620500" cy="4197010"/>
        </p:xfrm>
        <a:graphic>
          <a:graphicData uri="http://schemas.openxmlformats.org/drawingml/2006/table">
            <a:tbl>
              <a:tblPr firstRow="1" bandRow="1"/>
              <a:tblGrid>
                <a:gridCol w="4702464">
                  <a:extLst>
                    <a:ext uri="{9D8B030D-6E8A-4147-A177-3AD203B41FA5}">
                      <a16:colId xmlns:a16="http://schemas.microsoft.com/office/drawing/2014/main" val="3068146285"/>
                    </a:ext>
                  </a:extLst>
                </a:gridCol>
                <a:gridCol w="932172">
                  <a:extLst>
                    <a:ext uri="{9D8B030D-6E8A-4147-A177-3AD203B41FA5}">
                      <a16:colId xmlns:a16="http://schemas.microsoft.com/office/drawing/2014/main" val="2380644764"/>
                    </a:ext>
                  </a:extLst>
                </a:gridCol>
                <a:gridCol w="1297544">
                  <a:extLst>
                    <a:ext uri="{9D8B030D-6E8A-4147-A177-3AD203B41FA5}">
                      <a16:colId xmlns:a16="http://schemas.microsoft.com/office/drawing/2014/main" val="990830527"/>
                    </a:ext>
                  </a:extLst>
                </a:gridCol>
                <a:gridCol w="1491708">
                  <a:extLst>
                    <a:ext uri="{9D8B030D-6E8A-4147-A177-3AD203B41FA5}">
                      <a16:colId xmlns:a16="http://schemas.microsoft.com/office/drawing/2014/main" val="1168555371"/>
                    </a:ext>
                  </a:extLst>
                </a:gridCol>
                <a:gridCol w="1699465">
                  <a:extLst>
                    <a:ext uri="{9D8B030D-6E8A-4147-A177-3AD203B41FA5}">
                      <a16:colId xmlns:a16="http://schemas.microsoft.com/office/drawing/2014/main" val="2429771615"/>
                    </a:ext>
                  </a:extLst>
                </a:gridCol>
                <a:gridCol w="1497147">
                  <a:extLst>
                    <a:ext uri="{9D8B030D-6E8A-4147-A177-3AD203B41FA5}">
                      <a16:colId xmlns:a16="http://schemas.microsoft.com/office/drawing/2014/main" val="279943343"/>
                    </a:ext>
                  </a:extLst>
                </a:gridCol>
              </a:tblGrid>
              <a:tr h="58591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a:solidFill>
                            <a:schemeClr val="tx2"/>
                          </a:solidFill>
                          <a:latin typeface="+mn-lt"/>
                          <a:cs typeface="Calibri" panose="020F0502020204030204" pitchFamily="34" charset="0"/>
                        </a:rPr>
                        <a:t>PROGRAM / PROJECT</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a:solidFill>
                            <a:schemeClr val="tx2"/>
                          </a:solidFill>
                          <a:latin typeface="+mn-lt"/>
                          <a:cs typeface="Calibri" panose="020F0502020204030204" pitchFamily="34" charset="0"/>
                        </a:rPr>
                        <a:t>VALUE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400" b="1">
                          <a:solidFill>
                            <a:schemeClr val="tx2"/>
                          </a:solidFill>
                          <a:latin typeface="+mn-lt"/>
                          <a:cs typeface="Calibri" panose="020F0502020204030204" pitchFamily="34" charset="0"/>
                        </a:rPr>
                        <a:t>Execution Strategy</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a:solidFill>
                            <a:schemeClr val="tx2"/>
                          </a:solidFill>
                          <a:latin typeface="+mn-lt"/>
                          <a:cs typeface="Calibri" panose="020F0502020204030204" pitchFamily="34" charset="0"/>
                        </a:rPr>
                        <a:t>CONTRACT</a:t>
                      </a:r>
                      <a:r>
                        <a:rPr lang="en-US" sz="1400" b="1" baseline="0">
                          <a:solidFill>
                            <a:schemeClr val="tx2"/>
                          </a:solidFill>
                          <a:latin typeface="+mn-lt"/>
                          <a:cs typeface="Calibri" panose="020F0502020204030204" pitchFamily="34" charset="0"/>
                        </a:rPr>
                        <a:t> TYPES</a:t>
                      </a:r>
                      <a:endParaRPr lang="en-US" sz="1400" b="1">
                        <a:solidFill>
                          <a:schemeClr val="tx2"/>
                        </a:solidFill>
                        <a:latin typeface="+mn-lt"/>
                        <a:cs typeface="Calibri" panose="020F0502020204030204" pitchFamily="34" charset="0"/>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a:solidFill>
                            <a:schemeClr val="tx2"/>
                          </a:solidFill>
                          <a:latin typeface="+mn-lt"/>
                          <a:cs typeface="Calibri" panose="020F0502020204030204" pitchFamily="34" charset="0"/>
                        </a:rPr>
                        <a:t>SOLICITATION</a:t>
                      </a:r>
                      <a:r>
                        <a:rPr lang="en-US" sz="1400" b="1" baseline="0">
                          <a:solidFill>
                            <a:schemeClr val="tx2"/>
                          </a:solidFill>
                          <a:latin typeface="+mn-lt"/>
                          <a:cs typeface="Calibri" panose="020F0502020204030204" pitchFamily="34" charset="0"/>
                        </a:rPr>
                        <a:t> TARGET</a:t>
                      </a:r>
                      <a:endParaRPr lang="en-US" sz="1400" b="1">
                        <a:solidFill>
                          <a:schemeClr val="tx2"/>
                        </a:solidFill>
                        <a:latin typeface="+mn-lt"/>
                        <a:cs typeface="Calibri" panose="020F0502020204030204" pitchFamily="34" charset="0"/>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400" b="1">
                          <a:solidFill>
                            <a:schemeClr val="tx2"/>
                          </a:solidFill>
                          <a:latin typeface="+mn-lt"/>
                          <a:cs typeface="Calibri" panose="020F0502020204030204" pitchFamily="34" charset="0"/>
                        </a:rPr>
                        <a:t>AWARD</a:t>
                      </a:r>
                      <a:r>
                        <a:rPr lang="en-US" sz="1400" b="1" baseline="0">
                          <a:solidFill>
                            <a:schemeClr val="tx2"/>
                          </a:solidFill>
                          <a:latin typeface="+mn-lt"/>
                          <a:cs typeface="Calibri" panose="020F0502020204030204" pitchFamily="34" charset="0"/>
                        </a:rPr>
                        <a:t> TARGET</a:t>
                      </a:r>
                      <a:endParaRPr lang="en-US" sz="1400" b="1">
                        <a:solidFill>
                          <a:schemeClr val="tx2"/>
                        </a:solidFill>
                        <a:latin typeface="+mn-lt"/>
                        <a:cs typeface="Calibri" panose="020F0502020204030204" pitchFamily="34" charset="0"/>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extLst>
                  <a:ext uri="{0D108BD9-81ED-4DB2-BD59-A6C34878D82A}">
                    <a16:rowId xmlns:a16="http://schemas.microsoft.com/office/drawing/2014/main" val="3719225353"/>
                  </a:ext>
                </a:extLst>
              </a:tr>
              <a:tr h="528474">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91440">
                        <a:lnSpc>
                          <a:spcPct val="100000"/>
                        </a:lnSpc>
                        <a:spcBef>
                          <a:spcPts val="0"/>
                        </a:spcBef>
                      </a:pPr>
                      <a:r>
                        <a:rPr sz="1400" dirty="0">
                          <a:solidFill>
                            <a:schemeClr val="tx1"/>
                          </a:solidFill>
                          <a:latin typeface="Arial"/>
                          <a:cs typeface="Arial"/>
                        </a:rPr>
                        <a:t>Formerly</a:t>
                      </a:r>
                      <a:r>
                        <a:rPr sz="1400" spc="-50" dirty="0">
                          <a:solidFill>
                            <a:schemeClr val="tx1"/>
                          </a:solidFill>
                          <a:latin typeface="Arial"/>
                          <a:cs typeface="Arial"/>
                        </a:rPr>
                        <a:t> </a:t>
                      </a:r>
                      <a:r>
                        <a:rPr sz="1400" dirty="0">
                          <a:solidFill>
                            <a:schemeClr val="tx1"/>
                          </a:solidFill>
                          <a:latin typeface="Arial"/>
                          <a:cs typeface="Arial"/>
                        </a:rPr>
                        <a:t>Used</a:t>
                      </a:r>
                      <a:r>
                        <a:rPr sz="1400" spc="-40" dirty="0">
                          <a:solidFill>
                            <a:schemeClr val="tx1"/>
                          </a:solidFill>
                          <a:latin typeface="Arial"/>
                          <a:cs typeface="Arial"/>
                        </a:rPr>
                        <a:t> </a:t>
                      </a:r>
                      <a:r>
                        <a:rPr sz="1400" dirty="0">
                          <a:solidFill>
                            <a:schemeClr val="tx1"/>
                          </a:solidFill>
                          <a:latin typeface="Arial"/>
                          <a:cs typeface="Arial"/>
                        </a:rPr>
                        <a:t>Defense</a:t>
                      </a:r>
                      <a:r>
                        <a:rPr sz="1400" spc="-65" dirty="0">
                          <a:solidFill>
                            <a:schemeClr val="tx1"/>
                          </a:solidFill>
                          <a:latin typeface="Arial"/>
                          <a:cs typeface="Arial"/>
                        </a:rPr>
                        <a:t> </a:t>
                      </a:r>
                      <a:r>
                        <a:rPr sz="1400" dirty="0">
                          <a:solidFill>
                            <a:schemeClr val="tx1"/>
                          </a:solidFill>
                          <a:latin typeface="Arial"/>
                          <a:cs typeface="Arial"/>
                        </a:rPr>
                        <a:t>Sites</a:t>
                      </a:r>
                      <a:r>
                        <a:rPr sz="1400" spc="-35" dirty="0">
                          <a:solidFill>
                            <a:schemeClr val="tx1"/>
                          </a:solidFill>
                          <a:latin typeface="Arial"/>
                          <a:cs typeface="Arial"/>
                        </a:rPr>
                        <a:t> </a:t>
                      </a:r>
                      <a:r>
                        <a:rPr sz="1400" dirty="0">
                          <a:solidFill>
                            <a:schemeClr val="tx1"/>
                          </a:solidFill>
                          <a:latin typeface="Arial"/>
                          <a:cs typeface="Arial"/>
                        </a:rPr>
                        <a:t>(FUDS)</a:t>
                      </a:r>
                      <a:r>
                        <a:rPr sz="1400" spc="-30" dirty="0">
                          <a:solidFill>
                            <a:schemeClr val="tx1"/>
                          </a:solidFill>
                          <a:latin typeface="Arial"/>
                          <a:cs typeface="Arial"/>
                        </a:rPr>
                        <a:t> </a:t>
                      </a:r>
                      <a:r>
                        <a:rPr sz="1400" spc="-10" dirty="0">
                          <a:solidFill>
                            <a:schemeClr val="tx1"/>
                          </a:solidFill>
                          <a:latin typeface="Arial"/>
                          <a:cs typeface="Arial"/>
                        </a:rPr>
                        <a:t>Program</a:t>
                      </a:r>
                      <a:endParaRPr sz="1400" dirty="0">
                        <a:solidFill>
                          <a:schemeClr val="tx1"/>
                        </a:solidFill>
                        <a:latin typeface="Arial"/>
                        <a:cs typeface="Arial"/>
                      </a:endParaRPr>
                    </a:p>
                  </a:txBody>
                  <a:tcPr marL="0" marR="0" marT="14732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60"/>
                        </a:spcBef>
                      </a:pPr>
                      <a:r>
                        <a:rPr sz="1400" spc="-25" dirty="0">
                          <a:solidFill>
                            <a:schemeClr val="tx1"/>
                          </a:solidFill>
                          <a:latin typeface="Arial"/>
                          <a:cs typeface="Arial"/>
                        </a:rPr>
                        <a:t>$</a:t>
                      </a:r>
                      <a:r>
                        <a:rPr lang="en-US" sz="1400" spc="-25" dirty="0">
                          <a:solidFill>
                            <a:schemeClr val="tx1"/>
                          </a:solidFill>
                          <a:latin typeface="Arial"/>
                          <a:cs typeface="Arial"/>
                        </a:rPr>
                        <a:t>5-10</a:t>
                      </a:r>
                      <a:r>
                        <a:rPr sz="1400" spc="-25" dirty="0">
                          <a:solidFill>
                            <a:schemeClr val="tx1"/>
                          </a:solidFill>
                          <a:latin typeface="Arial"/>
                          <a:cs typeface="Arial"/>
                        </a:rPr>
                        <a:t>M</a:t>
                      </a:r>
                      <a:endParaRPr sz="1400" dirty="0">
                        <a:solidFill>
                          <a:schemeClr val="tx1"/>
                        </a:solidFill>
                        <a:latin typeface="Arial"/>
                        <a:cs typeface="Arial"/>
                      </a:endParaRPr>
                    </a:p>
                  </a:txBody>
                  <a:tcPr marL="0" marR="0" marT="14732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03530" marR="236854" indent="-58419">
                        <a:lnSpc>
                          <a:spcPct val="100000"/>
                        </a:lnSpc>
                        <a:spcBef>
                          <a:spcPts val="320"/>
                        </a:spcBef>
                      </a:pPr>
                      <a:r>
                        <a:rPr sz="1400" dirty="0">
                          <a:solidFill>
                            <a:schemeClr val="tx1"/>
                          </a:solidFill>
                          <a:latin typeface="Arial"/>
                          <a:cs typeface="Arial"/>
                        </a:rPr>
                        <a:t>AE</a:t>
                      </a:r>
                      <a:r>
                        <a:rPr sz="1400" spc="-5" dirty="0">
                          <a:solidFill>
                            <a:schemeClr val="tx1"/>
                          </a:solidFill>
                          <a:latin typeface="Arial"/>
                          <a:cs typeface="Arial"/>
                        </a:rPr>
                        <a:t> </a:t>
                      </a:r>
                      <a:r>
                        <a:rPr sz="1400" dirty="0">
                          <a:solidFill>
                            <a:schemeClr val="tx1"/>
                          </a:solidFill>
                          <a:latin typeface="Arial"/>
                          <a:cs typeface="Arial"/>
                        </a:rPr>
                        <a:t>or</a:t>
                      </a:r>
                      <a:r>
                        <a:rPr sz="1400" spc="-30" dirty="0">
                          <a:solidFill>
                            <a:schemeClr val="tx1"/>
                          </a:solidFill>
                          <a:latin typeface="Arial"/>
                          <a:cs typeface="Arial"/>
                        </a:rPr>
                        <a:t> </a:t>
                      </a:r>
                      <a:r>
                        <a:rPr sz="1400" spc="-25" dirty="0">
                          <a:solidFill>
                            <a:schemeClr val="tx1"/>
                          </a:solidFill>
                          <a:latin typeface="Arial"/>
                          <a:cs typeface="Arial"/>
                        </a:rPr>
                        <a:t>Env </a:t>
                      </a:r>
                      <a:r>
                        <a:rPr sz="1400" spc="-10" dirty="0">
                          <a:solidFill>
                            <a:schemeClr val="tx1"/>
                          </a:solidFill>
                          <a:latin typeface="Arial"/>
                          <a:cs typeface="Arial"/>
                        </a:rPr>
                        <a:t>Services</a:t>
                      </a:r>
                      <a:endParaRPr sz="1400" dirty="0">
                        <a:solidFill>
                          <a:schemeClr val="tx1"/>
                        </a:solidFill>
                        <a:latin typeface="Arial"/>
                        <a:cs typeface="Arial"/>
                      </a:endParaRPr>
                    </a:p>
                  </a:txBody>
                  <a:tcPr marL="0" marR="0" marT="4064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60"/>
                        </a:spcBef>
                      </a:pPr>
                      <a:r>
                        <a:rPr sz="1400" spc="-10" dirty="0">
                          <a:solidFill>
                            <a:schemeClr val="tx1"/>
                          </a:solidFill>
                          <a:latin typeface="Arial"/>
                          <a:cs typeface="Arial"/>
                        </a:rPr>
                        <a:t>Various</a:t>
                      </a:r>
                      <a:endParaRPr sz="1400" dirty="0">
                        <a:solidFill>
                          <a:schemeClr val="tx1"/>
                        </a:solidFill>
                        <a:latin typeface="Arial"/>
                        <a:cs typeface="Arial"/>
                      </a:endParaRPr>
                    </a:p>
                  </a:txBody>
                  <a:tcPr marL="0" marR="0" marT="14732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635" algn="ctr">
                        <a:lnSpc>
                          <a:spcPct val="100000"/>
                        </a:lnSpc>
                        <a:spcBef>
                          <a:spcPts val="1160"/>
                        </a:spcBef>
                      </a:pPr>
                      <a:r>
                        <a:rPr sz="1400" spc="-10" dirty="0">
                          <a:solidFill>
                            <a:schemeClr val="tx1"/>
                          </a:solidFill>
                          <a:latin typeface="Arial"/>
                          <a:cs typeface="Arial"/>
                        </a:rPr>
                        <a:t>1Q-3QFY2</a:t>
                      </a:r>
                      <a:r>
                        <a:rPr lang="en-US" sz="1400" spc="-10" dirty="0">
                          <a:solidFill>
                            <a:schemeClr val="tx1"/>
                          </a:solidFill>
                          <a:latin typeface="Arial"/>
                          <a:cs typeface="Arial"/>
                        </a:rPr>
                        <a:t>5</a:t>
                      </a:r>
                      <a:endParaRPr sz="1400" dirty="0">
                        <a:solidFill>
                          <a:schemeClr val="tx1"/>
                        </a:solidFill>
                        <a:latin typeface="Arial"/>
                        <a:cs typeface="Arial"/>
                      </a:endParaRPr>
                    </a:p>
                  </a:txBody>
                  <a:tcPr marL="0" marR="0" marT="14732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635" algn="ctr">
                        <a:lnSpc>
                          <a:spcPct val="100000"/>
                        </a:lnSpc>
                        <a:spcBef>
                          <a:spcPts val="1160"/>
                        </a:spcBef>
                      </a:pPr>
                      <a:r>
                        <a:rPr sz="1400" spc="-10" dirty="0">
                          <a:solidFill>
                            <a:schemeClr val="tx1"/>
                          </a:solidFill>
                          <a:latin typeface="Arial"/>
                          <a:cs typeface="Arial"/>
                        </a:rPr>
                        <a:t>3QFY2</a:t>
                      </a:r>
                      <a:r>
                        <a:rPr lang="en-US" sz="1400" spc="-10" dirty="0">
                          <a:solidFill>
                            <a:schemeClr val="tx1"/>
                          </a:solidFill>
                          <a:latin typeface="Arial"/>
                          <a:cs typeface="Arial"/>
                        </a:rPr>
                        <a:t>5</a:t>
                      </a:r>
                      <a:endParaRPr sz="1400" dirty="0">
                        <a:solidFill>
                          <a:schemeClr val="tx1"/>
                        </a:solidFill>
                        <a:latin typeface="Arial"/>
                        <a:cs typeface="Arial"/>
                      </a:endParaRPr>
                    </a:p>
                  </a:txBody>
                  <a:tcPr marL="0" marR="0" marT="14732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729804797"/>
                  </a:ext>
                </a:extLst>
              </a:tr>
              <a:tr h="528474">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91440" marR="727075">
                        <a:lnSpc>
                          <a:spcPct val="100000"/>
                        </a:lnSpc>
                        <a:spcBef>
                          <a:spcPts val="0"/>
                        </a:spcBef>
                      </a:pPr>
                      <a:r>
                        <a:rPr sz="1400" dirty="0">
                          <a:solidFill>
                            <a:schemeClr val="tx1"/>
                          </a:solidFill>
                          <a:latin typeface="Arial"/>
                          <a:cs typeface="Arial"/>
                        </a:rPr>
                        <a:t>Army</a:t>
                      </a:r>
                      <a:r>
                        <a:rPr sz="1400" spc="-45" dirty="0">
                          <a:solidFill>
                            <a:schemeClr val="tx1"/>
                          </a:solidFill>
                          <a:latin typeface="Arial"/>
                          <a:cs typeface="Arial"/>
                        </a:rPr>
                        <a:t> </a:t>
                      </a:r>
                      <a:r>
                        <a:rPr sz="1400" spc="-10" dirty="0">
                          <a:solidFill>
                            <a:schemeClr val="tx1"/>
                          </a:solidFill>
                          <a:latin typeface="Arial"/>
                          <a:cs typeface="Arial"/>
                        </a:rPr>
                        <a:t>and</a:t>
                      </a:r>
                      <a:r>
                        <a:rPr sz="1400" spc="-90" dirty="0">
                          <a:solidFill>
                            <a:schemeClr val="tx1"/>
                          </a:solidFill>
                          <a:latin typeface="Arial"/>
                          <a:cs typeface="Arial"/>
                        </a:rPr>
                        <a:t> </a:t>
                      </a:r>
                      <a:r>
                        <a:rPr sz="1400" dirty="0">
                          <a:solidFill>
                            <a:schemeClr val="tx1"/>
                          </a:solidFill>
                          <a:latin typeface="Arial"/>
                          <a:cs typeface="Arial"/>
                        </a:rPr>
                        <a:t>Air</a:t>
                      </a:r>
                      <a:r>
                        <a:rPr sz="1400" spc="-20" dirty="0">
                          <a:solidFill>
                            <a:schemeClr val="tx1"/>
                          </a:solidFill>
                          <a:latin typeface="Arial"/>
                          <a:cs typeface="Arial"/>
                        </a:rPr>
                        <a:t> Force </a:t>
                      </a:r>
                      <a:r>
                        <a:rPr sz="1400" spc="-10" dirty="0">
                          <a:solidFill>
                            <a:schemeClr val="tx1"/>
                          </a:solidFill>
                          <a:latin typeface="Arial"/>
                          <a:cs typeface="Arial"/>
                        </a:rPr>
                        <a:t>Environmental</a:t>
                      </a:r>
                      <a:r>
                        <a:rPr lang="en-US" sz="1400" spc="-15" dirty="0">
                          <a:solidFill>
                            <a:schemeClr val="tx1"/>
                          </a:solidFill>
                          <a:latin typeface="Arial"/>
                          <a:cs typeface="Arial"/>
                        </a:rPr>
                        <a:t> </a:t>
                      </a:r>
                      <a:r>
                        <a:rPr sz="1400" spc="-10" dirty="0">
                          <a:solidFill>
                            <a:schemeClr val="tx1"/>
                          </a:solidFill>
                          <a:latin typeface="Arial"/>
                          <a:cs typeface="Arial"/>
                        </a:rPr>
                        <a:t>Programs</a:t>
                      </a:r>
                      <a:endParaRPr sz="1400" dirty="0">
                        <a:solidFill>
                          <a:schemeClr val="tx1"/>
                        </a:solidFill>
                        <a:latin typeface="Arial"/>
                        <a:cs typeface="Arial"/>
                      </a:endParaRPr>
                    </a:p>
                  </a:txBody>
                  <a:tcPr marL="0" marR="0" marT="4000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55"/>
                        </a:spcBef>
                      </a:pPr>
                      <a:r>
                        <a:rPr sz="1400" spc="-20" dirty="0">
                          <a:solidFill>
                            <a:schemeClr val="tx1"/>
                          </a:solidFill>
                          <a:latin typeface="Arial"/>
                          <a:cs typeface="Arial"/>
                        </a:rPr>
                        <a:t>$</a:t>
                      </a:r>
                      <a:r>
                        <a:rPr lang="en-US" sz="1400" spc="-20" dirty="0">
                          <a:solidFill>
                            <a:schemeClr val="tx1"/>
                          </a:solidFill>
                          <a:latin typeface="Arial"/>
                          <a:cs typeface="Arial"/>
                        </a:rPr>
                        <a:t>10-15</a:t>
                      </a:r>
                      <a:r>
                        <a:rPr sz="1400" spc="-20" dirty="0">
                          <a:solidFill>
                            <a:schemeClr val="tx1"/>
                          </a:solidFill>
                          <a:latin typeface="Arial"/>
                          <a:cs typeface="Arial"/>
                        </a:rPr>
                        <a:t>M</a:t>
                      </a:r>
                      <a:endParaRPr sz="1400" dirty="0">
                        <a:solidFill>
                          <a:schemeClr val="tx1"/>
                        </a:solidFill>
                        <a:latin typeface="Arial"/>
                        <a:cs typeface="Arial"/>
                      </a:endParaRPr>
                    </a:p>
                  </a:txBody>
                  <a:tcPr marL="0" marR="0" marT="14668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03530" marR="236854" indent="-58419">
                        <a:lnSpc>
                          <a:spcPct val="100000"/>
                        </a:lnSpc>
                        <a:spcBef>
                          <a:spcPts val="315"/>
                        </a:spcBef>
                      </a:pPr>
                      <a:r>
                        <a:rPr sz="1400" dirty="0">
                          <a:solidFill>
                            <a:schemeClr val="tx1"/>
                          </a:solidFill>
                          <a:latin typeface="Arial"/>
                          <a:cs typeface="Arial"/>
                        </a:rPr>
                        <a:t>AE</a:t>
                      </a:r>
                      <a:r>
                        <a:rPr sz="1400" spc="-5" dirty="0">
                          <a:solidFill>
                            <a:schemeClr val="tx1"/>
                          </a:solidFill>
                          <a:latin typeface="Arial"/>
                          <a:cs typeface="Arial"/>
                        </a:rPr>
                        <a:t> </a:t>
                      </a:r>
                      <a:r>
                        <a:rPr sz="1400" dirty="0">
                          <a:solidFill>
                            <a:schemeClr val="tx1"/>
                          </a:solidFill>
                          <a:latin typeface="Arial"/>
                          <a:cs typeface="Arial"/>
                        </a:rPr>
                        <a:t>or</a:t>
                      </a:r>
                      <a:r>
                        <a:rPr sz="1400" spc="-30" dirty="0">
                          <a:solidFill>
                            <a:schemeClr val="tx1"/>
                          </a:solidFill>
                          <a:latin typeface="Arial"/>
                          <a:cs typeface="Arial"/>
                        </a:rPr>
                        <a:t> </a:t>
                      </a:r>
                      <a:r>
                        <a:rPr sz="1400" spc="-25" dirty="0">
                          <a:solidFill>
                            <a:schemeClr val="tx1"/>
                          </a:solidFill>
                          <a:latin typeface="Arial"/>
                          <a:cs typeface="Arial"/>
                        </a:rPr>
                        <a:t>Env </a:t>
                      </a:r>
                      <a:r>
                        <a:rPr sz="1400" spc="-10" dirty="0">
                          <a:solidFill>
                            <a:schemeClr val="tx1"/>
                          </a:solidFill>
                          <a:latin typeface="Arial"/>
                          <a:cs typeface="Arial"/>
                        </a:rPr>
                        <a:t>Services</a:t>
                      </a:r>
                      <a:endParaRPr sz="1400" dirty="0">
                        <a:solidFill>
                          <a:schemeClr val="tx1"/>
                        </a:solidFill>
                        <a:latin typeface="Arial"/>
                        <a:cs typeface="Arial"/>
                      </a:endParaRPr>
                    </a:p>
                  </a:txBody>
                  <a:tcPr marL="0" marR="0" marT="4000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55"/>
                        </a:spcBef>
                      </a:pPr>
                      <a:r>
                        <a:rPr sz="1400" spc="-10" dirty="0">
                          <a:solidFill>
                            <a:schemeClr val="tx1"/>
                          </a:solidFill>
                          <a:latin typeface="Arial"/>
                          <a:cs typeface="Arial"/>
                        </a:rPr>
                        <a:t>Various</a:t>
                      </a:r>
                      <a:endParaRPr sz="1400" dirty="0">
                        <a:solidFill>
                          <a:schemeClr val="tx1"/>
                        </a:solidFill>
                        <a:latin typeface="Arial"/>
                        <a:cs typeface="Arial"/>
                      </a:endParaRPr>
                    </a:p>
                  </a:txBody>
                  <a:tcPr marL="0" marR="0" marT="14668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635" algn="ctr">
                        <a:lnSpc>
                          <a:spcPct val="100000"/>
                        </a:lnSpc>
                        <a:spcBef>
                          <a:spcPts val="1155"/>
                        </a:spcBef>
                      </a:pPr>
                      <a:r>
                        <a:rPr sz="1400" spc="-10" dirty="0">
                          <a:solidFill>
                            <a:schemeClr val="tx1"/>
                          </a:solidFill>
                          <a:latin typeface="Arial"/>
                          <a:cs typeface="Arial"/>
                        </a:rPr>
                        <a:t>2Q-</a:t>
                      </a:r>
                      <a:r>
                        <a:rPr lang="en-US" sz="1400" spc="-10" dirty="0">
                          <a:solidFill>
                            <a:schemeClr val="tx1"/>
                          </a:solidFill>
                          <a:latin typeface="Arial"/>
                          <a:cs typeface="Arial"/>
                        </a:rPr>
                        <a:t>3</a:t>
                      </a:r>
                      <a:r>
                        <a:rPr sz="1400" spc="-10" dirty="0">
                          <a:solidFill>
                            <a:schemeClr val="tx1"/>
                          </a:solidFill>
                          <a:latin typeface="Arial"/>
                          <a:cs typeface="Arial"/>
                        </a:rPr>
                        <a:t>QFY2</a:t>
                      </a:r>
                      <a:r>
                        <a:rPr lang="en-US" sz="1400" spc="-10" dirty="0">
                          <a:solidFill>
                            <a:schemeClr val="tx1"/>
                          </a:solidFill>
                          <a:latin typeface="Arial"/>
                          <a:cs typeface="Arial"/>
                        </a:rPr>
                        <a:t>5</a:t>
                      </a:r>
                      <a:endParaRPr sz="1400" dirty="0">
                        <a:solidFill>
                          <a:schemeClr val="tx1"/>
                        </a:solidFill>
                        <a:latin typeface="Arial"/>
                        <a:cs typeface="Arial"/>
                      </a:endParaRPr>
                    </a:p>
                  </a:txBody>
                  <a:tcPr marL="0" marR="0" marT="14668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62585" marR="354330" indent="39370" algn="ctr">
                        <a:lnSpc>
                          <a:spcPct val="100000"/>
                        </a:lnSpc>
                        <a:spcBef>
                          <a:spcPts val="320"/>
                        </a:spcBef>
                      </a:pPr>
                      <a:r>
                        <a:rPr sz="1400" dirty="0">
                          <a:solidFill>
                            <a:schemeClr val="tx1"/>
                          </a:solidFill>
                          <a:latin typeface="Arial"/>
                          <a:cs typeface="Arial"/>
                        </a:rPr>
                        <a:t>3Q</a:t>
                      </a:r>
                      <a:r>
                        <a:rPr sz="1400" spc="-25" dirty="0">
                          <a:solidFill>
                            <a:schemeClr val="tx1"/>
                          </a:solidFill>
                          <a:latin typeface="Arial"/>
                          <a:cs typeface="Arial"/>
                        </a:rPr>
                        <a:t> and </a:t>
                      </a:r>
                      <a:r>
                        <a:rPr sz="1400" spc="-10" dirty="0">
                          <a:solidFill>
                            <a:schemeClr val="tx1"/>
                          </a:solidFill>
                          <a:latin typeface="Arial"/>
                          <a:cs typeface="Arial"/>
                        </a:rPr>
                        <a:t>4QFY2</a:t>
                      </a:r>
                      <a:r>
                        <a:rPr lang="en-US" sz="1400" spc="-10" dirty="0">
                          <a:solidFill>
                            <a:schemeClr val="tx1"/>
                          </a:solidFill>
                          <a:latin typeface="Arial"/>
                          <a:cs typeface="Arial"/>
                        </a:rPr>
                        <a:t>5</a:t>
                      </a:r>
                      <a:endParaRPr sz="1400" dirty="0">
                        <a:solidFill>
                          <a:schemeClr val="tx1"/>
                        </a:solidFill>
                        <a:latin typeface="Arial"/>
                        <a:cs typeface="Arial"/>
                      </a:endParaRPr>
                    </a:p>
                  </a:txBody>
                  <a:tcPr marL="0" marR="0" marT="4064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452523597"/>
                  </a:ext>
                </a:extLst>
              </a:tr>
              <a:tr h="51994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91440" marR="188595">
                        <a:lnSpc>
                          <a:spcPct val="100000"/>
                        </a:lnSpc>
                        <a:spcBef>
                          <a:spcPts val="0"/>
                        </a:spcBef>
                      </a:pPr>
                      <a:r>
                        <a:rPr sz="1400" dirty="0">
                          <a:solidFill>
                            <a:schemeClr val="tx1"/>
                          </a:solidFill>
                          <a:latin typeface="Arial"/>
                          <a:cs typeface="Arial"/>
                        </a:rPr>
                        <a:t>Army</a:t>
                      </a:r>
                      <a:r>
                        <a:rPr sz="1400" spc="-40" dirty="0">
                          <a:solidFill>
                            <a:schemeClr val="tx1"/>
                          </a:solidFill>
                          <a:latin typeface="Arial"/>
                          <a:cs typeface="Arial"/>
                        </a:rPr>
                        <a:t> </a:t>
                      </a:r>
                      <a:r>
                        <a:rPr sz="1400" spc="-10" dirty="0">
                          <a:solidFill>
                            <a:schemeClr val="tx1"/>
                          </a:solidFill>
                          <a:latin typeface="Arial"/>
                          <a:cs typeface="Arial"/>
                        </a:rPr>
                        <a:t>and</a:t>
                      </a:r>
                      <a:r>
                        <a:rPr sz="1400" spc="-95" dirty="0">
                          <a:solidFill>
                            <a:schemeClr val="tx1"/>
                          </a:solidFill>
                          <a:latin typeface="Arial"/>
                          <a:cs typeface="Arial"/>
                        </a:rPr>
                        <a:t> </a:t>
                      </a:r>
                      <a:r>
                        <a:rPr sz="1400" dirty="0">
                          <a:solidFill>
                            <a:schemeClr val="tx1"/>
                          </a:solidFill>
                          <a:latin typeface="Arial"/>
                          <a:cs typeface="Arial"/>
                        </a:rPr>
                        <a:t>Air</a:t>
                      </a:r>
                      <a:r>
                        <a:rPr sz="1400" spc="-20" dirty="0">
                          <a:solidFill>
                            <a:schemeClr val="tx1"/>
                          </a:solidFill>
                          <a:latin typeface="Arial"/>
                          <a:cs typeface="Arial"/>
                        </a:rPr>
                        <a:t> </a:t>
                      </a:r>
                      <a:r>
                        <a:rPr sz="1400" dirty="0">
                          <a:solidFill>
                            <a:schemeClr val="tx1"/>
                          </a:solidFill>
                          <a:latin typeface="Arial"/>
                          <a:cs typeface="Arial"/>
                        </a:rPr>
                        <a:t>Force</a:t>
                      </a:r>
                      <a:r>
                        <a:rPr sz="1400" spc="-45" dirty="0">
                          <a:solidFill>
                            <a:schemeClr val="tx1"/>
                          </a:solidFill>
                          <a:latin typeface="Arial"/>
                          <a:cs typeface="Arial"/>
                        </a:rPr>
                        <a:t> </a:t>
                      </a:r>
                      <a:r>
                        <a:rPr sz="1400" dirty="0">
                          <a:solidFill>
                            <a:schemeClr val="tx1"/>
                          </a:solidFill>
                          <a:latin typeface="Arial"/>
                          <a:cs typeface="Arial"/>
                        </a:rPr>
                        <a:t>Compliance</a:t>
                      </a:r>
                      <a:r>
                        <a:rPr lang="en-US" sz="1400" dirty="0">
                          <a:solidFill>
                            <a:schemeClr val="tx1"/>
                          </a:solidFill>
                          <a:latin typeface="Arial"/>
                          <a:cs typeface="Arial"/>
                        </a:rPr>
                        <a:t>/Quality</a:t>
                      </a:r>
                      <a:r>
                        <a:rPr lang="en-US" sz="1400" spc="-45" dirty="0">
                          <a:solidFill>
                            <a:schemeClr val="tx1"/>
                          </a:solidFill>
                          <a:latin typeface="Arial"/>
                          <a:cs typeface="Arial"/>
                        </a:rPr>
                        <a:t> </a:t>
                      </a:r>
                      <a:r>
                        <a:rPr sz="1400" spc="-10" dirty="0">
                          <a:solidFill>
                            <a:schemeClr val="tx1"/>
                          </a:solidFill>
                          <a:latin typeface="Arial"/>
                          <a:cs typeface="Arial"/>
                        </a:rPr>
                        <a:t>Programs</a:t>
                      </a:r>
                      <a:endParaRPr sz="1400" dirty="0">
                        <a:solidFill>
                          <a:schemeClr val="tx1"/>
                        </a:solidFill>
                        <a:latin typeface="Arial"/>
                        <a:cs typeface="Arial"/>
                      </a:endParaRPr>
                    </a:p>
                  </a:txBody>
                  <a:tcPr marL="0" marR="0" marT="4064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pPr>
                      <a:r>
                        <a:rPr lang="en-US" sz="1400" spc="-25" dirty="0">
                          <a:solidFill>
                            <a:schemeClr val="tx1"/>
                          </a:solidFill>
                          <a:latin typeface="Arial"/>
                          <a:cs typeface="Arial"/>
                        </a:rPr>
                        <a:t>$</a:t>
                      </a:r>
                      <a:r>
                        <a:rPr lang="en-US" sz="1400" spc="-20" dirty="0">
                          <a:solidFill>
                            <a:schemeClr val="tx1"/>
                          </a:solidFill>
                          <a:latin typeface="Arial"/>
                          <a:cs typeface="Arial"/>
                        </a:rPr>
                        <a:t>10-15</a:t>
                      </a:r>
                      <a:r>
                        <a:rPr sz="1400" spc="-20" dirty="0">
                          <a:solidFill>
                            <a:schemeClr val="tx1"/>
                          </a:solidFill>
                          <a:latin typeface="Arial"/>
                          <a:cs typeface="Arial"/>
                        </a:rPr>
                        <a:t>M</a:t>
                      </a:r>
                      <a:endParaRPr sz="1400" dirty="0">
                        <a:solidFill>
                          <a:schemeClr val="tx1"/>
                        </a:solidFill>
                        <a:latin typeface="Arial"/>
                        <a:cs typeface="Arial"/>
                      </a:endParaRPr>
                    </a:p>
                  </a:txBody>
                  <a:tcPr marL="0" marR="0" marT="4953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03530" marR="236854" indent="-58419">
                        <a:lnSpc>
                          <a:spcPct val="100000"/>
                        </a:lnSpc>
                        <a:spcBef>
                          <a:spcPts val="1160"/>
                        </a:spcBef>
                      </a:pPr>
                      <a:r>
                        <a:rPr sz="1400" dirty="0">
                          <a:solidFill>
                            <a:schemeClr val="tx1"/>
                          </a:solidFill>
                          <a:latin typeface="Arial"/>
                          <a:cs typeface="Arial"/>
                        </a:rPr>
                        <a:t>AE</a:t>
                      </a:r>
                      <a:r>
                        <a:rPr sz="1400" spc="-5" dirty="0">
                          <a:solidFill>
                            <a:schemeClr val="tx1"/>
                          </a:solidFill>
                          <a:latin typeface="Arial"/>
                          <a:cs typeface="Arial"/>
                        </a:rPr>
                        <a:t> </a:t>
                      </a:r>
                      <a:r>
                        <a:rPr sz="1400" dirty="0">
                          <a:solidFill>
                            <a:schemeClr val="tx1"/>
                          </a:solidFill>
                          <a:latin typeface="Arial"/>
                          <a:cs typeface="Arial"/>
                        </a:rPr>
                        <a:t>or</a:t>
                      </a:r>
                      <a:r>
                        <a:rPr sz="1400" spc="-30" dirty="0">
                          <a:solidFill>
                            <a:schemeClr val="tx1"/>
                          </a:solidFill>
                          <a:latin typeface="Arial"/>
                          <a:cs typeface="Arial"/>
                        </a:rPr>
                        <a:t> </a:t>
                      </a:r>
                      <a:r>
                        <a:rPr sz="1400" spc="-25" dirty="0">
                          <a:solidFill>
                            <a:schemeClr val="tx1"/>
                          </a:solidFill>
                          <a:latin typeface="Arial"/>
                          <a:cs typeface="Arial"/>
                        </a:rPr>
                        <a:t>Env </a:t>
                      </a:r>
                      <a:r>
                        <a:rPr sz="1400" spc="-10" dirty="0">
                          <a:solidFill>
                            <a:schemeClr val="tx1"/>
                          </a:solidFill>
                          <a:latin typeface="Arial"/>
                          <a:cs typeface="Arial"/>
                        </a:rPr>
                        <a:t>Services</a:t>
                      </a:r>
                      <a:endParaRPr sz="1400" dirty="0">
                        <a:solidFill>
                          <a:schemeClr val="tx1"/>
                        </a:solidFill>
                        <a:latin typeface="Arial"/>
                        <a:cs typeface="Arial"/>
                      </a:endParaRPr>
                    </a:p>
                  </a:txBody>
                  <a:tcPr marL="0" marR="0" marT="14732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5"/>
                        </a:spcBef>
                      </a:pPr>
                      <a:r>
                        <a:rPr sz="1400" spc="-10" dirty="0">
                          <a:solidFill>
                            <a:schemeClr val="tx1"/>
                          </a:solidFill>
                          <a:latin typeface="Arial"/>
                          <a:cs typeface="Arial"/>
                        </a:rPr>
                        <a:t>Various</a:t>
                      </a:r>
                      <a:endParaRPr sz="1400" dirty="0">
                        <a:solidFill>
                          <a:schemeClr val="tx1"/>
                        </a:solidFill>
                        <a:latin typeface="Arial"/>
                        <a:cs typeface="Arial"/>
                      </a:endParaRPr>
                    </a:p>
                  </a:txBody>
                  <a:tcPr marL="0" marR="0" marT="4953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635" algn="ctr">
                        <a:lnSpc>
                          <a:spcPct val="100000"/>
                        </a:lnSpc>
                        <a:spcBef>
                          <a:spcPts val="5"/>
                        </a:spcBef>
                      </a:pPr>
                      <a:r>
                        <a:rPr sz="1400" spc="-10" dirty="0">
                          <a:solidFill>
                            <a:schemeClr val="tx1"/>
                          </a:solidFill>
                          <a:latin typeface="Arial"/>
                          <a:cs typeface="Arial"/>
                        </a:rPr>
                        <a:t>2Q-3QFY2</a:t>
                      </a:r>
                      <a:r>
                        <a:rPr lang="en-US" sz="1400" spc="-10" dirty="0">
                          <a:solidFill>
                            <a:schemeClr val="tx1"/>
                          </a:solidFill>
                          <a:latin typeface="Arial"/>
                          <a:cs typeface="Arial"/>
                        </a:rPr>
                        <a:t>5</a:t>
                      </a:r>
                      <a:endParaRPr sz="1400" dirty="0">
                        <a:solidFill>
                          <a:schemeClr val="tx1"/>
                        </a:solidFill>
                        <a:latin typeface="Arial"/>
                        <a:cs typeface="Arial"/>
                      </a:endParaRPr>
                    </a:p>
                  </a:txBody>
                  <a:tcPr marL="0" marR="0" marT="4953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62585" marR="354330" indent="39370" algn="ctr">
                        <a:lnSpc>
                          <a:spcPct val="100000"/>
                        </a:lnSpc>
                        <a:spcBef>
                          <a:spcPts val="1165"/>
                        </a:spcBef>
                      </a:pPr>
                      <a:r>
                        <a:rPr sz="1400" dirty="0">
                          <a:solidFill>
                            <a:schemeClr val="tx1"/>
                          </a:solidFill>
                          <a:latin typeface="Arial"/>
                          <a:cs typeface="Arial"/>
                        </a:rPr>
                        <a:t>3Q</a:t>
                      </a:r>
                      <a:r>
                        <a:rPr sz="1400" spc="-25" dirty="0">
                          <a:solidFill>
                            <a:schemeClr val="tx1"/>
                          </a:solidFill>
                          <a:latin typeface="Arial"/>
                          <a:cs typeface="Arial"/>
                        </a:rPr>
                        <a:t> and </a:t>
                      </a:r>
                      <a:r>
                        <a:rPr sz="1400" spc="-10" dirty="0">
                          <a:solidFill>
                            <a:schemeClr val="tx1"/>
                          </a:solidFill>
                          <a:latin typeface="Arial"/>
                          <a:cs typeface="Arial"/>
                        </a:rPr>
                        <a:t>4QFY2</a:t>
                      </a:r>
                      <a:r>
                        <a:rPr lang="en-US" sz="1400" spc="-10" dirty="0">
                          <a:solidFill>
                            <a:schemeClr val="tx1"/>
                          </a:solidFill>
                          <a:latin typeface="Arial"/>
                          <a:cs typeface="Arial"/>
                        </a:rPr>
                        <a:t>5</a:t>
                      </a:r>
                      <a:endParaRPr sz="1400" dirty="0">
                        <a:solidFill>
                          <a:schemeClr val="tx1"/>
                        </a:solidFill>
                        <a:latin typeface="Arial"/>
                        <a:cs typeface="Arial"/>
                      </a:endParaRPr>
                    </a:p>
                  </a:txBody>
                  <a:tcPr marL="0" marR="0" marT="14795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627079773"/>
                  </a:ext>
                </a:extLst>
              </a:tr>
              <a:tr h="503727">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91440">
                        <a:lnSpc>
                          <a:spcPct val="100000"/>
                        </a:lnSpc>
                        <a:spcBef>
                          <a:spcPts val="0"/>
                        </a:spcBef>
                      </a:pPr>
                      <a:r>
                        <a:rPr sz="1400" dirty="0">
                          <a:solidFill>
                            <a:schemeClr val="tx1"/>
                          </a:solidFill>
                          <a:latin typeface="Arial"/>
                          <a:cs typeface="Arial"/>
                        </a:rPr>
                        <a:t>Interagency</a:t>
                      </a:r>
                      <a:r>
                        <a:rPr sz="1400" spc="-30" dirty="0">
                          <a:solidFill>
                            <a:schemeClr val="tx1"/>
                          </a:solidFill>
                          <a:latin typeface="Arial"/>
                          <a:cs typeface="Arial"/>
                        </a:rPr>
                        <a:t> </a:t>
                      </a:r>
                      <a:r>
                        <a:rPr sz="1400" spc="-10" dirty="0">
                          <a:solidFill>
                            <a:schemeClr val="tx1"/>
                          </a:solidFill>
                          <a:latin typeface="Arial"/>
                          <a:cs typeface="Arial"/>
                        </a:rPr>
                        <a:t>Environmental</a:t>
                      </a:r>
                      <a:r>
                        <a:rPr sz="1400" spc="-20" dirty="0">
                          <a:solidFill>
                            <a:schemeClr val="tx1"/>
                          </a:solidFill>
                          <a:latin typeface="Arial"/>
                          <a:cs typeface="Arial"/>
                        </a:rPr>
                        <a:t> </a:t>
                      </a:r>
                      <a:r>
                        <a:rPr sz="1400" spc="-10" dirty="0">
                          <a:solidFill>
                            <a:schemeClr val="tx1"/>
                          </a:solidFill>
                          <a:latin typeface="Arial"/>
                          <a:cs typeface="Arial"/>
                        </a:rPr>
                        <a:t>Program</a:t>
                      </a:r>
                      <a:endParaRPr sz="1400" dirty="0">
                        <a:solidFill>
                          <a:schemeClr val="tx1"/>
                        </a:solidFill>
                        <a:latin typeface="Arial"/>
                        <a:cs typeface="Arial"/>
                      </a:endParaRPr>
                    </a:p>
                  </a:txBody>
                  <a:tcPr marL="0" marR="0" marT="14795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65"/>
                        </a:spcBef>
                      </a:pPr>
                      <a:r>
                        <a:rPr sz="1400" spc="-25" dirty="0">
                          <a:solidFill>
                            <a:schemeClr val="tx1"/>
                          </a:solidFill>
                          <a:latin typeface="Arial"/>
                          <a:cs typeface="Arial"/>
                        </a:rPr>
                        <a:t>$</a:t>
                      </a:r>
                      <a:r>
                        <a:rPr lang="en-US" sz="1400" spc="-25" dirty="0">
                          <a:solidFill>
                            <a:schemeClr val="tx1"/>
                          </a:solidFill>
                          <a:latin typeface="Arial"/>
                          <a:cs typeface="Arial"/>
                        </a:rPr>
                        <a:t>6</a:t>
                      </a:r>
                      <a:r>
                        <a:rPr sz="1400" spc="-25" dirty="0">
                          <a:solidFill>
                            <a:schemeClr val="tx1"/>
                          </a:solidFill>
                          <a:latin typeface="Arial"/>
                          <a:cs typeface="Arial"/>
                        </a:rPr>
                        <a:t>M</a:t>
                      </a:r>
                      <a:endParaRPr sz="1400" dirty="0">
                        <a:solidFill>
                          <a:schemeClr val="tx1"/>
                        </a:solidFill>
                        <a:latin typeface="Arial"/>
                        <a:cs typeface="Arial"/>
                      </a:endParaRPr>
                    </a:p>
                  </a:txBody>
                  <a:tcPr marL="0" marR="0" marT="14795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03530" marR="236854" indent="-58419">
                        <a:lnSpc>
                          <a:spcPct val="100000"/>
                        </a:lnSpc>
                        <a:spcBef>
                          <a:spcPts val="325"/>
                        </a:spcBef>
                      </a:pPr>
                      <a:r>
                        <a:rPr sz="1400" dirty="0">
                          <a:solidFill>
                            <a:schemeClr val="tx1"/>
                          </a:solidFill>
                          <a:latin typeface="Arial"/>
                          <a:cs typeface="Arial"/>
                        </a:rPr>
                        <a:t>AE</a:t>
                      </a:r>
                      <a:r>
                        <a:rPr sz="1400" spc="-5" dirty="0">
                          <a:solidFill>
                            <a:schemeClr val="tx1"/>
                          </a:solidFill>
                          <a:latin typeface="Arial"/>
                          <a:cs typeface="Arial"/>
                        </a:rPr>
                        <a:t> </a:t>
                      </a:r>
                      <a:r>
                        <a:rPr sz="1400" dirty="0">
                          <a:solidFill>
                            <a:schemeClr val="tx1"/>
                          </a:solidFill>
                          <a:latin typeface="Arial"/>
                          <a:cs typeface="Arial"/>
                        </a:rPr>
                        <a:t>or</a:t>
                      </a:r>
                      <a:r>
                        <a:rPr sz="1400" spc="-30" dirty="0">
                          <a:solidFill>
                            <a:schemeClr val="tx1"/>
                          </a:solidFill>
                          <a:latin typeface="Arial"/>
                          <a:cs typeface="Arial"/>
                        </a:rPr>
                        <a:t> </a:t>
                      </a:r>
                      <a:r>
                        <a:rPr sz="1400" spc="-25" dirty="0">
                          <a:solidFill>
                            <a:schemeClr val="tx1"/>
                          </a:solidFill>
                          <a:latin typeface="Arial"/>
                          <a:cs typeface="Arial"/>
                        </a:rPr>
                        <a:t>Env </a:t>
                      </a:r>
                      <a:r>
                        <a:rPr sz="1400" spc="-10" dirty="0">
                          <a:solidFill>
                            <a:schemeClr val="tx1"/>
                          </a:solidFill>
                          <a:latin typeface="Arial"/>
                          <a:cs typeface="Arial"/>
                        </a:rPr>
                        <a:t>Services</a:t>
                      </a:r>
                      <a:endParaRPr sz="1400" dirty="0">
                        <a:solidFill>
                          <a:schemeClr val="tx1"/>
                        </a:solidFill>
                        <a:latin typeface="Arial"/>
                        <a:cs typeface="Arial"/>
                      </a:endParaRPr>
                    </a:p>
                  </a:txBody>
                  <a:tcPr marL="0" marR="0" marT="4127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65"/>
                        </a:spcBef>
                      </a:pPr>
                      <a:r>
                        <a:rPr sz="1400" spc="-10" dirty="0">
                          <a:solidFill>
                            <a:schemeClr val="tx1"/>
                          </a:solidFill>
                          <a:latin typeface="Arial"/>
                          <a:cs typeface="Arial"/>
                        </a:rPr>
                        <a:t>Various</a:t>
                      </a:r>
                      <a:endParaRPr sz="1400" dirty="0">
                        <a:solidFill>
                          <a:schemeClr val="tx1"/>
                        </a:solidFill>
                        <a:latin typeface="Arial"/>
                        <a:cs typeface="Arial"/>
                      </a:endParaRPr>
                    </a:p>
                  </a:txBody>
                  <a:tcPr marL="0" marR="0" marT="14795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65"/>
                        </a:spcBef>
                      </a:pPr>
                      <a:r>
                        <a:rPr sz="1400" spc="-10" dirty="0">
                          <a:solidFill>
                            <a:schemeClr val="tx1"/>
                          </a:solidFill>
                          <a:latin typeface="Arial"/>
                          <a:cs typeface="Arial"/>
                        </a:rPr>
                        <a:t>3QFY2</a:t>
                      </a:r>
                      <a:r>
                        <a:rPr lang="en-US" sz="1400" spc="-10" dirty="0">
                          <a:solidFill>
                            <a:schemeClr val="tx1"/>
                          </a:solidFill>
                          <a:latin typeface="Arial"/>
                          <a:cs typeface="Arial"/>
                        </a:rPr>
                        <a:t>5</a:t>
                      </a:r>
                      <a:endParaRPr sz="1400" dirty="0">
                        <a:solidFill>
                          <a:schemeClr val="tx1"/>
                        </a:solidFill>
                        <a:latin typeface="Arial"/>
                        <a:cs typeface="Arial"/>
                      </a:endParaRPr>
                    </a:p>
                  </a:txBody>
                  <a:tcPr marL="0" marR="0" marT="14795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635" algn="ctr">
                        <a:lnSpc>
                          <a:spcPct val="100000"/>
                        </a:lnSpc>
                        <a:spcBef>
                          <a:spcPts val="1165"/>
                        </a:spcBef>
                      </a:pPr>
                      <a:r>
                        <a:rPr sz="1400" spc="-10" dirty="0">
                          <a:solidFill>
                            <a:schemeClr val="tx1"/>
                          </a:solidFill>
                          <a:latin typeface="Arial"/>
                          <a:cs typeface="Arial"/>
                        </a:rPr>
                        <a:t>4QFY2</a:t>
                      </a:r>
                      <a:r>
                        <a:rPr lang="en-US" sz="1400" spc="-10" dirty="0">
                          <a:solidFill>
                            <a:schemeClr val="tx1"/>
                          </a:solidFill>
                          <a:latin typeface="Arial"/>
                          <a:cs typeface="Arial"/>
                        </a:rPr>
                        <a:t>5</a:t>
                      </a:r>
                      <a:endParaRPr sz="1400" dirty="0">
                        <a:solidFill>
                          <a:schemeClr val="tx1"/>
                        </a:solidFill>
                        <a:latin typeface="Arial"/>
                        <a:cs typeface="Arial"/>
                      </a:endParaRPr>
                    </a:p>
                  </a:txBody>
                  <a:tcPr marL="0" marR="0" marT="14795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309597534"/>
                  </a:ext>
                </a:extLst>
              </a:tr>
              <a:tr h="50898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91440">
                        <a:lnSpc>
                          <a:spcPct val="100000"/>
                        </a:lnSpc>
                        <a:spcBef>
                          <a:spcPts val="0"/>
                        </a:spcBef>
                      </a:pPr>
                      <a:r>
                        <a:rPr sz="1400" spc="-10" dirty="0">
                          <a:solidFill>
                            <a:schemeClr val="tx1"/>
                          </a:solidFill>
                          <a:latin typeface="Arial"/>
                          <a:cs typeface="Arial"/>
                        </a:rPr>
                        <a:t>Environmental</a:t>
                      </a:r>
                      <a:r>
                        <a:rPr sz="1400" spc="-35" dirty="0">
                          <a:solidFill>
                            <a:schemeClr val="tx1"/>
                          </a:solidFill>
                          <a:latin typeface="Arial"/>
                          <a:cs typeface="Arial"/>
                        </a:rPr>
                        <a:t> </a:t>
                      </a:r>
                      <a:r>
                        <a:rPr lang="en-US" sz="1400" spc="-35" dirty="0">
                          <a:solidFill>
                            <a:schemeClr val="tx1"/>
                          </a:solidFill>
                          <a:latin typeface="Arial"/>
                          <a:cs typeface="Arial"/>
                        </a:rPr>
                        <a:t>Quality </a:t>
                      </a:r>
                      <a:r>
                        <a:rPr sz="1400" dirty="0">
                          <a:solidFill>
                            <a:schemeClr val="tx1"/>
                          </a:solidFill>
                          <a:latin typeface="Arial"/>
                          <a:cs typeface="Arial"/>
                        </a:rPr>
                        <a:t>Support</a:t>
                      </a:r>
                      <a:r>
                        <a:rPr sz="1400" spc="-25" dirty="0">
                          <a:solidFill>
                            <a:schemeClr val="tx1"/>
                          </a:solidFill>
                          <a:latin typeface="Arial"/>
                          <a:cs typeface="Arial"/>
                        </a:rPr>
                        <a:t> </a:t>
                      </a:r>
                      <a:r>
                        <a:rPr sz="1400" dirty="0">
                          <a:solidFill>
                            <a:schemeClr val="tx1"/>
                          </a:solidFill>
                          <a:latin typeface="Arial"/>
                          <a:cs typeface="Arial"/>
                        </a:rPr>
                        <a:t>Services</a:t>
                      </a:r>
                      <a:r>
                        <a:rPr sz="1400" spc="-20" dirty="0">
                          <a:solidFill>
                            <a:schemeClr val="tx1"/>
                          </a:solidFill>
                          <a:latin typeface="Arial"/>
                          <a:cs typeface="Arial"/>
                        </a:rPr>
                        <a:t> </a:t>
                      </a:r>
                      <a:r>
                        <a:rPr sz="1400" spc="-10" dirty="0">
                          <a:solidFill>
                            <a:schemeClr val="tx1"/>
                          </a:solidFill>
                          <a:latin typeface="Arial"/>
                          <a:cs typeface="Arial"/>
                        </a:rPr>
                        <a:t>(</a:t>
                      </a:r>
                      <a:r>
                        <a:rPr lang="en-US" sz="1400" spc="-10" dirty="0">
                          <a:solidFill>
                            <a:schemeClr val="tx1"/>
                          </a:solidFill>
                          <a:latin typeface="Arial"/>
                          <a:cs typeface="Arial"/>
                        </a:rPr>
                        <a:t>Task Orders</a:t>
                      </a:r>
                      <a:r>
                        <a:rPr sz="1400" spc="-10" dirty="0">
                          <a:solidFill>
                            <a:schemeClr val="tx1"/>
                          </a:solidFill>
                          <a:latin typeface="Arial"/>
                          <a:cs typeface="Arial"/>
                        </a:rPr>
                        <a:t>)</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325"/>
                        </a:spcBef>
                      </a:pPr>
                      <a:r>
                        <a:rPr sz="1400" kern="1200" spc="-25" dirty="0">
                          <a:solidFill>
                            <a:schemeClr val="tx1"/>
                          </a:solidFill>
                          <a:latin typeface="Arial"/>
                          <a:ea typeface="+mn-ea"/>
                          <a:cs typeface="Arial"/>
                        </a:rPr>
                        <a:t>$</a:t>
                      </a:r>
                      <a:r>
                        <a:rPr lang="en-US" sz="1400" kern="1200" spc="-25" dirty="0">
                          <a:solidFill>
                            <a:schemeClr val="tx1"/>
                          </a:solidFill>
                          <a:latin typeface="Arial"/>
                          <a:ea typeface="+mn-ea"/>
                          <a:cs typeface="Arial"/>
                        </a:rPr>
                        <a:t>8-10</a:t>
                      </a:r>
                      <a:r>
                        <a:rPr sz="1400" kern="1200" spc="-25" dirty="0">
                          <a:solidFill>
                            <a:schemeClr val="tx1"/>
                          </a:solidFill>
                          <a:latin typeface="Arial"/>
                          <a:ea typeface="+mn-ea"/>
                          <a:cs typeface="Arial"/>
                        </a:rPr>
                        <a:t>M</a:t>
                      </a: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03530">
                        <a:lnSpc>
                          <a:spcPct val="100000"/>
                        </a:lnSpc>
                        <a:spcBef>
                          <a:spcPts val="325"/>
                        </a:spcBef>
                      </a:pPr>
                      <a:r>
                        <a:rPr sz="1400" spc="-10" dirty="0">
                          <a:solidFill>
                            <a:schemeClr val="tx1"/>
                          </a:solidFill>
                          <a:latin typeface="Arial"/>
                          <a:cs typeface="Arial"/>
                        </a:rPr>
                        <a:t>Services</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325"/>
                        </a:spcBef>
                      </a:pPr>
                      <a:r>
                        <a:rPr sz="1400" spc="-10" dirty="0">
                          <a:solidFill>
                            <a:schemeClr val="tx1"/>
                          </a:solidFill>
                          <a:latin typeface="Arial"/>
                          <a:cs typeface="Arial"/>
                        </a:rPr>
                        <a:t>Small</a:t>
                      </a:r>
                      <a:r>
                        <a:rPr lang="en-US" sz="1400" spc="-10" dirty="0">
                          <a:solidFill>
                            <a:schemeClr val="tx1"/>
                          </a:solidFill>
                          <a:latin typeface="Arial"/>
                          <a:cs typeface="Arial"/>
                        </a:rPr>
                        <a:t> Business</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325"/>
                        </a:spcBef>
                      </a:pPr>
                      <a:r>
                        <a:rPr lang="en-US" sz="1400" spc="-10" dirty="0">
                          <a:solidFill>
                            <a:schemeClr val="tx1"/>
                          </a:solidFill>
                          <a:latin typeface="Arial"/>
                          <a:cs typeface="Arial"/>
                        </a:rPr>
                        <a:t>2Q-3QFY25</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635" algn="ctr">
                        <a:lnSpc>
                          <a:spcPct val="100000"/>
                        </a:lnSpc>
                        <a:spcBef>
                          <a:spcPts val="325"/>
                        </a:spcBef>
                      </a:pPr>
                      <a:r>
                        <a:rPr lang="en-US" sz="1400" spc="-10" dirty="0">
                          <a:solidFill>
                            <a:schemeClr val="tx1"/>
                          </a:solidFill>
                          <a:latin typeface="Arial"/>
                          <a:cs typeface="Arial"/>
                        </a:rPr>
                        <a:t>4</a:t>
                      </a:r>
                      <a:r>
                        <a:rPr sz="1400" spc="-10" dirty="0">
                          <a:solidFill>
                            <a:schemeClr val="tx1"/>
                          </a:solidFill>
                          <a:latin typeface="Arial"/>
                          <a:cs typeface="Arial"/>
                        </a:rPr>
                        <a:t>QFY2</a:t>
                      </a:r>
                      <a:r>
                        <a:rPr lang="en-US" sz="1400" spc="-10" dirty="0">
                          <a:solidFill>
                            <a:schemeClr val="tx1"/>
                          </a:solidFill>
                          <a:latin typeface="Arial"/>
                          <a:cs typeface="Arial"/>
                        </a:rPr>
                        <a:t>5</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010299769"/>
                  </a:ext>
                </a:extLst>
              </a:tr>
              <a:tr h="498764">
                <a:tc>
                  <a:txBody>
                    <a:bodyPr/>
                    <a:lstStyle/>
                    <a:p>
                      <a:pPr marL="91440">
                        <a:lnSpc>
                          <a:spcPct val="100000"/>
                        </a:lnSpc>
                        <a:spcBef>
                          <a:spcPts val="0"/>
                        </a:spcBef>
                      </a:pPr>
                      <a:r>
                        <a:rPr lang="en-US" sz="1400" dirty="0">
                          <a:solidFill>
                            <a:schemeClr val="tx1"/>
                          </a:solidFill>
                          <a:latin typeface="Arial"/>
                          <a:cs typeface="Arial"/>
                        </a:rPr>
                        <a:t>Environmental Remediation Services (MATOC)</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algn="ctr">
                        <a:lnSpc>
                          <a:spcPct val="100000"/>
                        </a:lnSpc>
                        <a:spcBef>
                          <a:spcPts val="325"/>
                        </a:spcBef>
                      </a:pPr>
                      <a:r>
                        <a:rPr lang="en-US" sz="1400" kern="1200" spc="-25" dirty="0">
                          <a:solidFill>
                            <a:schemeClr val="tx1"/>
                          </a:solidFill>
                          <a:latin typeface="Arial"/>
                          <a:ea typeface="+mn-ea"/>
                          <a:cs typeface="Arial"/>
                        </a:rPr>
                        <a:t>$97M</a:t>
                      </a:r>
                      <a:endParaRPr sz="1400" kern="1200" spc="-25" dirty="0">
                        <a:solidFill>
                          <a:schemeClr val="tx1"/>
                        </a:solidFill>
                        <a:latin typeface="Arial"/>
                        <a:ea typeface="+mn-ea"/>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303530">
                        <a:lnSpc>
                          <a:spcPct val="100000"/>
                        </a:lnSpc>
                        <a:spcBef>
                          <a:spcPts val="325"/>
                        </a:spcBef>
                      </a:pPr>
                      <a:r>
                        <a:rPr lang="en-US" sz="1400" dirty="0">
                          <a:solidFill>
                            <a:schemeClr val="tx1"/>
                          </a:solidFill>
                          <a:latin typeface="Arial"/>
                          <a:cs typeface="Arial"/>
                        </a:rPr>
                        <a:t>Services</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algn="ctr">
                        <a:lnSpc>
                          <a:spcPct val="100000"/>
                        </a:lnSpc>
                        <a:spcBef>
                          <a:spcPts val="325"/>
                        </a:spcBef>
                      </a:pPr>
                      <a:r>
                        <a:rPr lang="en-US" sz="1400" dirty="0">
                          <a:solidFill>
                            <a:schemeClr val="tx1"/>
                          </a:solidFill>
                          <a:latin typeface="Arial"/>
                          <a:cs typeface="Arial"/>
                        </a:rPr>
                        <a:t>Small Business</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algn="ctr">
                        <a:lnSpc>
                          <a:spcPct val="100000"/>
                        </a:lnSpc>
                        <a:spcBef>
                          <a:spcPts val="325"/>
                        </a:spcBef>
                      </a:pPr>
                      <a:r>
                        <a:rPr lang="en-US" sz="1400" dirty="0">
                          <a:solidFill>
                            <a:schemeClr val="tx1"/>
                          </a:solidFill>
                          <a:latin typeface="Arial"/>
                          <a:cs typeface="Arial"/>
                        </a:rPr>
                        <a:t>2QFY25</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635" algn="ctr">
                        <a:lnSpc>
                          <a:spcPct val="100000"/>
                        </a:lnSpc>
                        <a:spcBef>
                          <a:spcPts val="325"/>
                        </a:spcBef>
                      </a:pPr>
                      <a:r>
                        <a:rPr lang="en-US" sz="1400" dirty="0">
                          <a:solidFill>
                            <a:schemeClr val="tx1"/>
                          </a:solidFill>
                          <a:latin typeface="Arial"/>
                          <a:cs typeface="Arial"/>
                        </a:rPr>
                        <a:t>4QFY25</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790089163"/>
                  </a:ext>
                </a:extLst>
              </a:tr>
              <a:tr h="319087">
                <a:tc>
                  <a:txBody>
                    <a:bodyPr/>
                    <a:lstStyle/>
                    <a:p>
                      <a:pPr marL="91440">
                        <a:lnSpc>
                          <a:spcPct val="100000"/>
                        </a:lnSpc>
                        <a:spcBef>
                          <a:spcPts val="0"/>
                        </a:spcBef>
                      </a:pPr>
                      <a:r>
                        <a:rPr lang="en-US" sz="1400" dirty="0">
                          <a:solidFill>
                            <a:schemeClr val="tx1"/>
                          </a:solidFill>
                          <a:latin typeface="Arial"/>
                          <a:cs typeface="Arial"/>
                        </a:rPr>
                        <a:t>Air Force Alaska Fence to Fence Environmental Services (SATOC)</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algn="ctr">
                        <a:lnSpc>
                          <a:spcPct val="100000"/>
                        </a:lnSpc>
                        <a:spcBef>
                          <a:spcPts val="325"/>
                        </a:spcBef>
                      </a:pPr>
                      <a:r>
                        <a:rPr lang="en-US" sz="1400" kern="1200" spc="-25" dirty="0">
                          <a:solidFill>
                            <a:schemeClr val="tx1"/>
                          </a:solidFill>
                          <a:latin typeface="Arial"/>
                          <a:ea typeface="+mn-ea"/>
                          <a:cs typeface="Arial"/>
                        </a:rPr>
                        <a:t>$76M</a:t>
                      </a:r>
                      <a:endParaRPr sz="1400" kern="1200" spc="-25" dirty="0">
                        <a:solidFill>
                          <a:schemeClr val="tx1"/>
                        </a:solidFill>
                        <a:latin typeface="Arial"/>
                        <a:ea typeface="+mn-ea"/>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303530">
                        <a:lnSpc>
                          <a:spcPct val="100000"/>
                        </a:lnSpc>
                        <a:spcBef>
                          <a:spcPts val="325"/>
                        </a:spcBef>
                      </a:pPr>
                      <a:r>
                        <a:rPr lang="en-US" sz="1400" dirty="0">
                          <a:solidFill>
                            <a:schemeClr val="tx1"/>
                          </a:solidFill>
                          <a:latin typeface="Arial"/>
                          <a:cs typeface="Arial"/>
                        </a:rPr>
                        <a:t>Services</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algn="ctr">
                        <a:lnSpc>
                          <a:spcPct val="100000"/>
                        </a:lnSpc>
                        <a:spcBef>
                          <a:spcPts val="325"/>
                        </a:spcBef>
                      </a:pPr>
                      <a:r>
                        <a:rPr lang="en-US" sz="1400" dirty="0">
                          <a:solidFill>
                            <a:schemeClr val="tx1"/>
                          </a:solidFill>
                          <a:latin typeface="Arial"/>
                          <a:cs typeface="Arial"/>
                        </a:rPr>
                        <a:t>Small Business</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algn="ctr">
                        <a:lnSpc>
                          <a:spcPct val="100000"/>
                        </a:lnSpc>
                        <a:spcBef>
                          <a:spcPts val="325"/>
                        </a:spcBef>
                      </a:pPr>
                      <a:r>
                        <a:rPr lang="en-US" sz="1400" dirty="0">
                          <a:solidFill>
                            <a:schemeClr val="tx1"/>
                          </a:solidFill>
                          <a:latin typeface="Arial"/>
                          <a:cs typeface="Arial"/>
                        </a:rPr>
                        <a:t>2QFY25</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635" algn="ctr">
                        <a:lnSpc>
                          <a:spcPct val="100000"/>
                        </a:lnSpc>
                        <a:spcBef>
                          <a:spcPts val="325"/>
                        </a:spcBef>
                      </a:pPr>
                      <a:r>
                        <a:rPr lang="en-US" sz="1400" dirty="0">
                          <a:solidFill>
                            <a:schemeClr val="tx1"/>
                          </a:solidFill>
                          <a:latin typeface="Arial"/>
                          <a:cs typeface="Arial"/>
                        </a:rPr>
                        <a:t>4QFY25</a:t>
                      </a:r>
                      <a:endParaRPr sz="1400" dirty="0">
                        <a:solidFill>
                          <a:schemeClr val="tx1"/>
                        </a:solidFill>
                        <a:latin typeface="Arial"/>
                        <a:cs typeface="Arial"/>
                      </a:endParaRPr>
                    </a:p>
                  </a:txBody>
                  <a:tcPr marL="0" marR="0" marT="4127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956701384"/>
                  </a:ext>
                </a:extLst>
              </a:tr>
            </a:tbl>
          </a:graphicData>
        </a:graphic>
      </p:graphicFrame>
    </p:spTree>
    <p:extLst>
      <p:ext uri="{BB962C8B-B14F-4D97-AF65-F5344CB8AC3E}">
        <p14:creationId xmlns:p14="http://schemas.microsoft.com/office/powerpoint/2010/main" val="176001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a:xfrm>
            <a:off x="902593" y="186131"/>
            <a:ext cx="10386814" cy="832920"/>
          </a:xfrm>
        </p:spPr>
        <p:txBody>
          <a:bodyPr/>
          <a:lstStyle/>
          <a:p>
            <a:pPr algn="ctr"/>
            <a:r>
              <a:rPr lang="en-US" dirty="0">
                <a:solidFill>
                  <a:schemeClr val="tx1"/>
                </a:solidFill>
              </a:rPr>
              <a:t>UPDATES FROM construction  </a:t>
            </a:r>
          </a:p>
        </p:txBody>
      </p:sp>
      <p:sp>
        <p:nvSpPr>
          <p:cNvPr id="3" name="Content Placeholder 2">
            <a:extLst>
              <a:ext uri="{FF2B5EF4-FFF2-40B4-BE49-F238E27FC236}">
                <a16:creationId xmlns:a16="http://schemas.microsoft.com/office/drawing/2014/main" id="{650BBE37-161F-2917-B07E-C92D7FB8F7E6}"/>
              </a:ext>
            </a:extLst>
          </p:cNvPr>
          <p:cNvSpPr txBox="1">
            <a:spLocks/>
          </p:cNvSpPr>
          <p:nvPr/>
        </p:nvSpPr>
        <p:spPr>
          <a:xfrm>
            <a:off x="361724" y="1189963"/>
            <a:ext cx="11658600" cy="560070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lvl="0">
              <a:spcAft>
                <a:spcPts val="0"/>
              </a:spcAft>
            </a:pPr>
            <a:r>
              <a:rPr lang="en-US" sz="2000" b="1" dirty="0">
                <a:solidFill>
                  <a:schemeClr val="tx1"/>
                </a:solidFill>
                <a:latin typeface="+mj-lt"/>
                <a:ea typeface="Times New Roman" panose="02020603050405020304" pitchFamily="18" charset="0"/>
              </a:rPr>
              <a:t>RMS Replacement – Construction Management Platform (CMP) - </a:t>
            </a:r>
            <a:r>
              <a:rPr lang="en-US" sz="2000" dirty="0">
                <a:solidFill>
                  <a:schemeClr val="tx1"/>
                </a:solidFill>
                <a:latin typeface="+mj-lt"/>
                <a:ea typeface="Times New Roman" panose="02020603050405020304" pitchFamily="18" charset="0"/>
              </a:rPr>
              <a:t>Contract to be awarded by end of 1</a:t>
            </a:r>
            <a:r>
              <a:rPr lang="en-US" sz="2000" baseline="30000" dirty="0">
                <a:solidFill>
                  <a:schemeClr val="tx1"/>
                </a:solidFill>
                <a:latin typeface="+mj-lt"/>
                <a:ea typeface="Times New Roman" panose="02020603050405020304" pitchFamily="18" charset="0"/>
              </a:rPr>
              <a:t>st</a:t>
            </a:r>
            <a:r>
              <a:rPr lang="en-US" sz="2000" dirty="0">
                <a:solidFill>
                  <a:schemeClr val="tx1"/>
                </a:solidFill>
                <a:latin typeface="+mj-lt"/>
                <a:ea typeface="Times New Roman" panose="02020603050405020304" pitchFamily="18" charset="0"/>
              </a:rPr>
              <a:t> Quarter FY25 – two years implementation after award.</a:t>
            </a:r>
            <a:endParaRPr lang="en-US" sz="2000" b="1" dirty="0">
              <a:solidFill>
                <a:schemeClr val="tx1"/>
              </a:solidFill>
              <a:latin typeface="+mj-lt"/>
              <a:ea typeface="Times New Roman" panose="02020603050405020304" pitchFamily="18" charset="0"/>
            </a:endParaRPr>
          </a:p>
          <a:p>
            <a:pPr lvl="0">
              <a:spcAft>
                <a:spcPts val="0"/>
              </a:spcAft>
            </a:pPr>
            <a:endParaRPr lang="en-US" sz="2000" b="1" dirty="0">
              <a:solidFill>
                <a:schemeClr val="tx1"/>
              </a:solidFill>
              <a:latin typeface="+mj-lt"/>
              <a:ea typeface="Times New Roman" panose="02020603050405020304" pitchFamily="18" charset="0"/>
            </a:endParaRPr>
          </a:p>
          <a:p>
            <a:pPr lvl="0">
              <a:spcAft>
                <a:spcPts val="0"/>
              </a:spcAft>
            </a:pPr>
            <a:r>
              <a:rPr lang="en-US" sz="2000" b="1" dirty="0">
                <a:solidFill>
                  <a:schemeClr val="tx1"/>
                </a:solidFill>
                <a:latin typeface="+mj-lt"/>
                <a:ea typeface="Times New Roman" panose="02020603050405020304" pitchFamily="18" charset="0"/>
              </a:rPr>
              <a:t>CQM-Course – </a:t>
            </a:r>
            <a:r>
              <a:rPr lang="en-US" sz="2000" dirty="0">
                <a:solidFill>
                  <a:schemeClr val="tx1"/>
                </a:solidFill>
                <a:latin typeface="+mj-lt"/>
                <a:ea typeface="Times New Roman" panose="02020603050405020304" pitchFamily="18" charset="0"/>
              </a:rPr>
              <a:t>Fairbanks (3): 13-14 Nov; 4-5 Mar; 23-24 Apr</a:t>
            </a:r>
          </a:p>
          <a:p>
            <a:pPr lvl="0">
              <a:spcAft>
                <a:spcPts val="0"/>
              </a:spcAft>
            </a:pPr>
            <a:r>
              <a:rPr lang="en-US" sz="2000" dirty="0">
                <a:solidFill>
                  <a:schemeClr val="tx1"/>
                </a:solidFill>
                <a:latin typeface="+mj-lt"/>
                <a:ea typeface="Times New Roman" panose="02020603050405020304" pitchFamily="18" charset="0"/>
              </a:rPr>
              <a:t>		Anchorage (4): 17-18 Oct; 20-21 Feb; 20-21 Mar; 8-9 May</a:t>
            </a:r>
          </a:p>
          <a:p>
            <a:pPr lvl="0">
              <a:spcAft>
                <a:spcPts val="0"/>
              </a:spcAft>
            </a:pPr>
            <a:r>
              <a:rPr lang="en-US" sz="2000" dirty="0">
                <a:solidFill>
                  <a:schemeClr val="tx1"/>
                </a:solidFill>
                <a:latin typeface="+mj-lt"/>
                <a:ea typeface="Times New Roman" panose="02020603050405020304" pitchFamily="18" charset="0"/>
              </a:rPr>
              <a:t>		Virtual (2): 24-25 Mar; 9-10 Apr</a:t>
            </a:r>
            <a:endParaRPr lang="en-US" sz="2000" dirty="0">
              <a:solidFill>
                <a:schemeClr val="tx1"/>
              </a:solidFill>
              <a:latin typeface="+mn-lt"/>
              <a:ea typeface="Times New Roman" panose="02020603050405020304" pitchFamily="18" charset="0"/>
            </a:endParaRPr>
          </a:p>
          <a:p>
            <a:pPr lvl="0">
              <a:spcAft>
                <a:spcPts val="0"/>
              </a:spcAft>
            </a:pPr>
            <a:endParaRPr lang="en-US" sz="2000" b="1" dirty="0">
              <a:solidFill>
                <a:schemeClr val="tx1"/>
              </a:solidFill>
              <a:latin typeface="+mj-lt"/>
              <a:ea typeface="Times New Roman" panose="02020603050405020304" pitchFamily="18" charset="0"/>
            </a:endParaRPr>
          </a:p>
          <a:p>
            <a:pPr lvl="0">
              <a:spcAft>
                <a:spcPts val="0"/>
              </a:spcAft>
            </a:pPr>
            <a:r>
              <a:rPr lang="en-US" sz="2000" b="1" dirty="0">
                <a:solidFill>
                  <a:schemeClr val="tx1"/>
                </a:solidFill>
                <a:latin typeface="+mj-lt"/>
                <a:ea typeface="Times New Roman" panose="02020603050405020304" pitchFamily="18" charset="0"/>
              </a:rPr>
              <a:t>Partnering</a:t>
            </a:r>
            <a:r>
              <a:rPr lang="en-US" sz="2000" dirty="0">
                <a:solidFill>
                  <a:schemeClr val="tx1"/>
                </a:solidFill>
                <a:latin typeface="+mj-lt"/>
                <a:ea typeface="Times New Roman" panose="02020603050405020304" pitchFamily="18" charset="0"/>
              </a:rPr>
              <a:t> – Improved communications and issue resolution.  Strive for open and honest communications.  </a:t>
            </a:r>
            <a:r>
              <a:rPr lang="en-US" sz="2000" dirty="0">
                <a:solidFill>
                  <a:schemeClr val="tx1"/>
                </a:solidFill>
              </a:rPr>
              <a:t>Engage </a:t>
            </a:r>
            <a:r>
              <a:rPr lang="en-US" sz="2000" b="0" dirty="0">
                <a:solidFill>
                  <a:schemeClr val="tx1"/>
                </a:solidFill>
              </a:rPr>
              <a:t>even if not part of formal contract requirements.  Start early and include all levels of the project team.  </a:t>
            </a:r>
          </a:p>
          <a:p>
            <a:pPr lvl="0">
              <a:spcAft>
                <a:spcPts val="0"/>
              </a:spcAft>
            </a:pPr>
            <a:endParaRPr lang="en-US" sz="2000" b="1" dirty="0">
              <a:solidFill>
                <a:schemeClr val="tx1"/>
              </a:solidFill>
              <a:effectLst/>
              <a:latin typeface="+mj-lt"/>
              <a:ea typeface="Times New Roman" panose="02020603050405020304" pitchFamily="18" charset="0"/>
            </a:endParaRPr>
          </a:p>
          <a:p>
            <a:pPr>
              <a:spcAft>
                <a:spcPts val="0"/>
              </a:spcAft>
            </a:pPr>
            <a:r>
              <a:rPr lang="en-US" sz="2000" b="1" dirty="0">
                <a:solidFill>
                  <a:schemeClr val="tx1"/>
                </a:solidFill>
                <a:latin typeface="+mj-lt"/>
                <a:ea typeface="Times New Roman" panose="02020603050405020304" pitchFamily="18" charset="0"/>
              </a:rPr>
              <a:t>Issue Resolution</a:t>
            </a:r>
            <a:r>
              <a:rPr lang="en-US" sz="2000" dirty="0">
                <a:solidFill>
                  <a:schemeClr val="tx1"/>
                </a:solidFill>
                <a:latin typeface="+mj-lt"/>
                <a:ea typeface="Times New Roman" panose="02020603050405020304" pitchFamily="18" charset="0"/>
              </a:rPr>
              <a:t> – REAs and Claims only get more complicated and less clear with time.  Elevate these EARLY which will greatly expedite decisions.  </a:t>
            </a:r>
            <a:r>
              <a:rPr lang="en-US" sz="2000" dirty="0">
                <a:solidFill>
                  <a:schemeClr val="tx1"/>
                </a:solidFill>
              </a:rPr>
              <a:t>Escalation ladders are a best practice.</a:t>
            </a:r>
          </a:p>
          <a:p>
            <a:pPr lvl="0">
              <a:spcAft>
                <a:spcPts val="0"/>
              </a:spcAft>
            </a:pPr>
            <a:endParaRPr lang="en-US" sz="2000" b="1" dirty="0">
              <a:solidFill>
                <a:schemeClr val="tx1"/>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221835374"/>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Custom Desig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37B34995043C4F83839A5BC5A7E39D" ma:contentTypeVersion="13" ma:contentTypeDescription="Create a new document." ma:contentTypeScope="" ma:versionID="88af22823b683398d33f6c971403471b">
  <xsd:schema xmlns:xsd="http://www.w3.org/2001/XMLSchema" xmlns:xs="http://www.w3.org/2001/XMLSchema" xmlns:p="http://schemas.microsoft.com/office/2006/metadata/properties" xmlns:ns2="8f09e1a1-1093-4116-b733-7bcb19b465e8" xmlns:ns3="698d6ac8-af3e-4d09-8578-25421ae79ef3" targetNamespace="http://schemas.microsoft.com/office/2006/metadata/properties" ma:root="true" ma:fieldsID="d131ded976d424d585bef67a1e05957d" ns2:_="" ns3:_="">
    <xsd:import namespace="8f09e1a1-1093-4116-b733-7bcb19b465e8"/>
    <xsd:import namespace="698d6ac8-af3e-4d09-8578-25421ae79e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9e1a1-1093-4116-b733-7bcb19b46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e6c1609-49e0-4fdc-8f5b-8b798a96913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d6ac8-af3e-4d09-8578-25421ae79ef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65b115d-25f9-4f09-89e4-dcc31abc5d0c}" ma:internalName="TaxCatchAll" ma:showField="CatchAllData" ma:web="698d6ac8-af3e-4d09-8578-25421ae79e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09e1a1-1093-4116-b733-7bcb19b465e8">
      <Terms xmlns="http://schemas.microsoft.com/office/infopath/2007/PartnerControls"/>
    </lcf76f155ced4ddcb4097134ff3c332f>
    <TaxCatchAll xmlns="698d6ac8-af3e-4d09-8578-25421ae79ef3" xsi:nil="true"/>
  </documentManagement>
</p:properties>
</file>

<file path=customXml/itemProps1.xml><?xml version="1.0" encoding="utf-8"?>
<ds:datastoreItem xmlns:ds="http://schemas.openxmlformats.org/officeDocument/2006/customXml" ds:itemID="{8E94B8D5-85D2-4F30-9D89-B6BBC36EAEAE}">
  <ds:schemaRefs>
    <ds:schemaRef ds:uri="698d6ac8-af3e-4d09-8578-25421ae79ef3"/>
    <ds:schemaRef ds:uri="8f09e1a1-1093-4116-b733-7bcb19b465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0B8C2CD5-50C2-4A7C-996A-3D6312B83669}">
  <ds:schemaRefs>
    <ds:schemaRef ds:uri="8f09e1a1-1093-4116-b733-7bcb19b465e8"/>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698d6ac8-af3e-4d09-8578-25421ae79ef3"/>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271</TotalTime>
  <Words>2412</Words>
  <Application>Microsoft Office PowerPoint</Application>
  <PresentationFormat>Widescreen</PresentationFormat>
  <Paragraphs>467</Paragraphs>
  <Slides>17</Slides>
  <Notes>4</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17</vt:i4>
      </vt:variant>
    </vt:vector>
  </HeadingPairs>
  <TitlesOfParts>
    <vt:vector size="33" baseType="lpstr">
      <vt:lpstr>ＭＳ Ｐゴシック</vt:lpstr>
      <vt:lpstr>Arial</vt:lpstr>
      <vt:lpstr>Calibri</vt:lpstr>
      <vt:lpstr>Courier New</vt:lpstr>
      <vt:lpstr>Times New Roman</vt:lpstr>
      <vt:lpstr>Verdana</vt:lpstr>
      <vt:lpstr>Wingdings</vt:lpstr>
      <vt:lpstr>Wingdings 3</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Custom Design</vt:lpstr>
      <vt:lpstr>Program Overview “North to the Future”</vt:lpstr>
      <vt:lpstr>MILITARY CONSTRUCTION OPPORTUNITIES FISCAL YEAR 2025-2027</vt:lpstr>
      <vt:lpstr>PowerPoint Presentation</vt:lpstr>
      <vt:lpstr>Sustainment, restoration, and modernization FISCAL YEAR 2025-2026</vt:lpstr>
      <vt:lpstr>Civil Works CONSTRUCTION OPPORTUNITIES FISCAL YEAR 2024-2027</vt:lpstr>
      <vt:lpstr>Nome Port Modifications, Nome, Alaska</vt:lpstr>
      <vt:lpstr>Lowell Creek – Flood Diversion System, Seward </vt:lpstr>
      <vt:lpstr>environmental OPPORTUNITIES FISCAL YEAR 2025</vt:lpstr>
      <vt:lpstr>UPDATES FROM construction  </vt:lpstr>
      <vt:lpstr>construction  and operations division</vt:lpstr>
      <vt:lpstr>FY 24 SAFETY</vt:lpstr>
      <vt:lpstr>Engineering best practices  and  AGC – USACE Collaboration Accomplishments  </vt:lpstr>
      <vt:lpstr>Best practices contracting</vt:lpstr>
      <vt:lpstr>Project labor agreements (PLA’s)</vt:lpstr>
      <vt:lpstr>Best practices Small Business Execution</vt:lpstr>
      <vt:lpstr>USACE POA Small Business WEBSITE</vt:lpstr>
      <vt:lpstr>CONTACTS U.S. Army Corps of Engineers – Alaska District</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Raso, John Matthew CIV USARMY CEPOA (USA)</cp:lastModifiedBy>
  <cp:revision>109</cp:revision>
  <dcterms:created xsi:type="dcterms:W3CDTF">2017-02-20T05:10:01Z</dcterms:created>
  <dcterms:modified xsi:type="dcterms:W3CDTF">2024-11-04T15:04:59Z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0x0101005437B34995043C4F83839A5BC5A7E39D</vt:lpwstr>
  </property>
  <property fmtid="{D5CDD505-2E9C-101B-9397-08002B2CF9AE}" pid="3" name="MediaServiceImageTags">
    <vt:lpwstr/>
  </property>
</Properties>
</file>